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36"/>
  </p:notesMasterIdLst>
  <p:handoutMasterIdLst>
    <p:handoutMasterId r:id="rId37"/>
  </p:handoutMasterIdLst>
  <p:sldIdLst>
    <p:sldId id="256" r:id="rId5"/>
    <p:sldId id="258" r:id="rId6"/>
    <p:sldId id="290" r:id="rId7"/>
    <p:sldId id="305" r:id="rId8"/>
    <p:sldId id="334" r:id="rId9"/>
    <p:sldId id="316" r:id="rId10"/>
    <p:sldId id="307" r:id="rId11"/>
    <p:sldId id="309" r:id="rId12"/>
    <p:sldId id="308" r:id="rId13"/>
    <p:sldId id="320" r:id="rId14"/>
    <p:sldId id="317" r:id="rId15"/>
    <p:sldId id="335" r:id="rId16"/>
    <p:sldId id="311" r:id="rId17"/>
    <p:sldId id="312" r:id="rId18"/>
    <p:sldId id="313" r:id="rId19"/>
    <p:sldId id="314" r:id="rId20"/>
    <p:sldId id="319" r:id="rId21"/>
    <p:sldId id="331" r:id="rId22"/>
    <p:sldId id="275" r:id="rId23"/>
    <p:sldId id="271" r:id="rId24"/>
    <p:sldId id="321" r:id="rId25"/>
    <p:sldId id="332" r:id="rId26"/>
    <p:sldId id="333" r:id="rId27"/>
    <p:sldId id="322" r:id="rId28"/>
    <p:sldId id="323" r:id="rId29"/>
    <p:sldId id="324" r:id="rId30"/>
    <p:sldId id="325" r:id="rId31"/>
    <p:sldId id="326" r:id="rId32"/>
    <p:sldId id="327" r:id="rId33"/>
    <p:sldId id="328" r:id="rId34"/>
    <p:sldId id="329" r:id="rId35"/>
  </p:sldIdLst>
  <p:sldSz cx="9144000" cy="6858000" type="screen4x3"/>
  <p:notesSz cx="7010400" cy="9296400"/>
  <p:embeddedFontLst>
    <p:embeddedFont>
      <p:font typeface="Oswald" panose="00000500000000000000" pitchFamily="2" charset="0"/>
      <p:regular r:id="rId38"/>
      <p:bold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88" autoAdjust="0"/>
  </p:normalViewPr>
  <p:slideViewPr>
    <p:cSldViewPr snapToGrid="0">
      <p:cViewPr varScale="1">
        <p:scale>
          <a:sx n="77" d="100"/>
          <a:sy n="77" d="100"/>
        </p:scale>
        <p:origin x="1560" y="67"/>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4" d="100"/>
          <a:sy n="84" d="100"/>
        </p:scale>
        <p:origin x="396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8607427022825"/>
          <c:y val="0.24304107575468872"/>
          <c:w val="0.85383493919521347"/>
          <c:h val="0.56271250321934918"/>
        </c:manualLayout>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2-63F7-4DAC-A9F1-B2C70E1AA208}"/>
              </c:ext>
            </c:extLst>
          </c:dPt>
          <c:dPt>
            <c:idx val="2"/>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63F7-4DAC-A9F1-B2C70E1AA208}"/>
              </c:ext>
            </c:extLst>
          </c:dPt>
          <c:dPt>
            <c:idx val="3"/>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3-63F7-4DAC-A9F1-B2C70E1AA2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63F7-4DAC-A9F1-B2C70E1AA208}"/>
            </c:ext>
          </c:extLst>
        </c:ser>
        <c:dLbls>
          <c:showLegendKey val="0"/>
          <c:showVal val="0"/>
          <c:showCatName val="0"/>
          <c:showSerName val="0"/>
          <c:showPercent val="0"/>
          <c:showBubbleSize val="0"/>
        </c:dLbls>
        <c:gapWidth val="150"/>
        <c:axId val="2117909680"/>
        <c:axId val="2117910096"/>
      </c:barChart>
      <c:catAx>
        <c:axId val="2117909680"/>
        <c:scaling>
          <c:orientation val="minMax"/>
        </c:scaling>
        <c:delete val="1"/>
        <c:axPos val="b"/>
        <c:numFmt formatCode="General" sourceLinked="1"/>
        <c:majorTickMark val="out"/>
        <c:minorTickMark val="none"/>
        <c:tickLblPos val="nextTo"/>
        <c:crossAx val="2117910096"/>
        <c:crosses val="autoZero"/>
        <c:auto val="1"/>
        <c:lblAlgn val="ctr"/>
        <c:lblOffset val="100"/>
        <c:noMultiLvlLbl val="0"/>
      </c:catAx>
      <c:valAx>
        <c:axId val="2117910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790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2DD8-4508-B0FC-A7A12BB540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8D-4875-9C97-972353B1C67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8D-4875-9C97-972353B1C67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8D-4875-9C97-972353B1C67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DD8-4508-B0FC-A7A12BB540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60E98-21BB-419F-9C4C-40329DB13845}" type="doc">
      <dgm:prSet loTypeId="urn:microsoft.com/office/officeart/2005/8/layout/cycle5" loCatId="cycle" qsTypeId="urn:microsoft.com/office/officeart/2005/8/quickstyle/simple1" qsCatId="simple" csTypeId="urn:microsoft.com/office/officeart/2005/8/colors/colorful1" csCatId="colorful" phldr="0"/>
      <dgm:spPr/>
      <dgm:t>
        <a:bodyPr/>
        <a:lstStyle/>
        <a:p>
          <a:endParaRPr lang="en-US"/>
        </a:p>
      </dgm:t>
    </dgm:pt>
    <dgm:pt modelId="{62C17E5F-2761-4AEB-B79D-8B73402D58B7}">
      <dgm:prSet phldrT="[Text]" phldr="1"/>
      <dgm:spPr/>
      <dgm:t>
        <a:bodyPr/>
        <a:lstStyle/>
        <a:p>
          <a:endParaRPr lang="en-US"/>
        </a:p>
      </dgm:t>
    </dgm:pt>
    <dgm:pt modelId="{1308E28F-2102-474D-B5B4-3AAA87882D45}" type="parTrans" cxnId="{3389E7EE-7FD6-4A35-8A66-7F33BC0C43F8}">
      <dgm:prSet/>
      <dgm:spPr/>
      <dgm:t>
        <a:bodyPr/>
        <a:lstStyle/>
        <a:p>
          <a:endParaRPr lang="en-US"/>
        </a:p>
      </dgm:t>
    </dgm:pt>
    <dgm:pt modelId="{6B54ADF3-DDD0-4D32-BE56-37A71A777686}" type="sibTrans" cxnId="{3389E7EE-7FD6-4A35-8A66-7F33BC0C43F8}">
      <dgm:prSet/>
      <dgm:spPr/>
      <dgm:t>
        <a:bodyPr/>
        <a:lstStyle/>
        <a:p>
          <a:endParaRPr lang="en-US"/>
        </a:p>
      </dgm:t>
    </dgm:pt>
    <dgm:pt modelId="{E150F8C1-8E34-4491-908C-B2D8F5EDF9F3}">
      <dgm:prSet phldrT="[Text]" phldr="1"/>
      <dgm:spPr/>
      <dgm:t>
        <a:bodyPr/>
        <a:lstStyle/>
        <a:p>
          <a:endParaRPr lang="en-US"/>
        </a:p>
      </dgm:t>
    </dgm:pt>
    <dgm:pt modelId="{8A1D1E7D-988C-41E2-B3CA-C1F123CE0F5F}" type="parTrans" cxnId="{4E846EC0-DBED-4ABC-98C1-381481088991}">
      <dgm:prSet/>
      <dgm:spPr/>
      <dgm:t>
        <a:bodyPr/>
        <a:lstStyle/>
        <a:p>
          <a:endParaRPr lang="en-US"/>
        </a:p>
      </dgm:t>
    </dgm:pt>
    <dgm:pt modelId="{8E15FD5E-42D7-4C21-AFEA-5A9C42DB608E}" type="sibTrans" cxnId="{4E846EC0-DBED-4ABC-98C1-381481088991}">
      <dgm:prSet/>
      <dgm:spPr/>
      <dgm:t>
        <a:bodyPr/>
        <a:lstStyle/>
        <a:p>
          <a:endParaRPr lang="en-US"/>
        </a:p>
      </dgm:t>
    </dgm:pt>
    <dgm:pt modelId="{C4024EF9-9F56-443E-91FA-D55B71F209AE}">
      <dgm:prSet phldrT="[Text]" phldr="1"/>
      <dgm:spPr/>
      <dgm:t>
        <a:bodyPr/>
        <a:lstStyle/>
        <a:p>
          <a:endParaRPr lang="en-US"/>
        </a:p>
      </dgm:t>
    </dgm:pt>
    <dgm:pt modelId="{EEC4A9F1-5C4D-463F-A3EA-088890482EEF}" type="parTrans" cxnId="{5DD6EBAD-72B5-44E8-855C-1968A6D3720F}">
      <dgm:prSet/>
      <dgm:spPr/>
      <dgm:t>
        <a:bodyPr/>
        <a:lstStyle/>
        <a:p>
          <a:endParaRPr lang="en-US"/>
        </a:p>
      </dgm:t>
    </dgm:pt>
    <dgm:pt modelId="{40B964D1-79D0-42AF-A6D2-08685FFF1492}" type="sibTrans" cxnId="{5DD6EBAD-72B5-44E8-855C-1968A6D3720F}">
      <dgm:prSet/>
      <dgm:spPr/>
      <dgm:t>
        <a:bodyPr/>
        <a:lstStyle/>
        <a:p>
          <a:endParaRPr lang="en-US"/>
        </a:p>
      </dgm:t>
    </dgm:pt>
    <dgm:pt modelId="{A1433CD5-499D-457E-A57D-6FB9DE57A6EF}">
      <dgm:prSet phldrT="[Text]" phldr="1"/>
      <dgm:spPr/>
      <dgm:t>
        <a:bodyPr/>
        <a:lstStyle/>
        <a:p>
          <a:endParaRPr lang="en-US"/>
        </a:p>
      </dgm:t>
    </dgm:pt>
    <dgm:pt modelId="{AEDECAFE-E77F-4EAB-A200-33E85D7D2908}" type="parTrans" cxnId="{C5F30C98-1D92-40AC-B094-AA72BBE6FFDD}">
      <dgm:prSet/>
      <dgm:spPr/>
      <dgm:t>
        <a:bodyPr/>
        <a:lstStyle/>
        <a:p>
          <a:endParaRPr lang="en-US"/>
        </a:p>
      </dgm:t>
    </dgm:pt>
    <dgm:pt modelId="{D42F01EE-9F04-4FB5-BB58-4673D9FBEF6D}" type="sibTrans" cxnId="{C5F30C98-1D92-40AC-B094-AA72BBE6FFDD}">
      <dgm:prSet/>
      <dgm:spPr/>
      <dgm:t>
        <a:bodyPr/>
        <a:lstStyle/>
        <a:p>
          <a:endParaRPr lang="en-US"/>
        </a:p>
      </dgm:t>
    </dgm:pt>
    <dgm:pt modelId="{862B7497-689C-4A77-A769-1F286817A79E}">
      <dgm:prSet phldrT="[Text]" phldr="1"/>
      <dgm:spPr/>
      <dgm:t>
        <a:bodyPr/>
        <a:lstStyle/>
        <a:p>
          <a:endParaRPr lang="en-US"/>
        </a:p>
      </dgm:t>
    </dgm:pt>
    <dgm:pt modelId="{37C01037-7702-4B7B-895F-65E44566649B}" type="parTrans" cxnId="{41B1976C-5B29-4F93-969E-F99ED12D0B56}">
      <dgm:prSet/>
      <dgm:spPr/>
      <dgm:t>
        <a:bodyPr/>
        <a:lstStyle/>
        <a:p>
          <a:endParaRPr lang="en-US"/>
        </a:p>
      </dgm:t>
    </dgm:pt>
    <dgm:pt modelId="{F95F378F-956F-4ED3-9110-5051068F20E1}" type="sibTrans" cxnId="{41B1976C-5B29-4F93-969E-F99ED12D0B56}">
      <dgm:prSet/>
      <dgm:spPr/>
      <dgm:t>
        <a:bodyPr/>
        <a:lstStyle/>
        <a:p>
          <a:endParaRPr lang="en-US"/>
        </a:p>
      </dgm:t>
    </dgm:pt>
    <dgm:pt modelId="{F28B03D3-C188-4C01-A850-D097C4FDBD7C}" type="pres">
      <dgm:prSet presAssocID="{4EF60E98-21BB-419F-9C4C-40329DB13845}" presName="cycle" presStyleCnt="0">
        <dgm:presLayoutVars>
          <dgm:dir/>
          <dgm:resizeHandles val="exact"/>
        </dgm:presLayoutVars>
      </dgm:prSet>
      <dgm:spPr/>
    </dgm:pt>
    <dgm:pt modelId="{FE59B21D-F5F0-42A1-B968-3535926B9444}" type="pres">
      <dgm:prSet presAssocID="{62C17E5F-2761-4AEB-B79D-8B73402D58B7}" presName="node" presStyleLbl="node1" presStyleIdx="0" presStyleCnt="5">
        <dgm:presLayoutVars>
          <dgm:bulletEnabled val="1"/>
        </dgm:presLayoutVars>
      </dgm:prSet>
      <dgm:spPr/>
    </dgm:pt>
    <dgm:pt modelId="{A5DE9CE9-2FB9-42CD-A7AA-70F8E6735D8D}" type="pres">
      <dgm:prSet presAssocID="{62C17E5F-2761-4AEB-B79D-8B73402D58B7}" presName="spNode" presStyleCnt="0"/>
      <dgm:spPr/>
    </dgm:pt>
    <dgm:pt modelId="{7EC61C71-A4B4-47A8-8163-32561F03A8DC}" type="pres">
      <dgm:prSet presAssocID="{6B54ADF3-DDD0-4D32-BE56-37A71A777686}" presName="sibTrans" presStyleLbl="sibTrans1D1" presStyleIdx="0" presStyleCnt="5"/>
      <dgm:spPr/>
    </dgm:pt>
    <dgm:pt modelId="{C7EC0F14-735D-40E5-B7A2-F6CE57EBC315}" type="pres">
      <dgm:prSet presAssocID="{E150F8C1-8E34-4491-908C-B2D8F5EDF9F3}" presName="node" presStyleLbl="node1" presStyleIdx="1" presStyleCnt="5">
        <dgm:presLayoutVars>
          <dgm:bulletEnabled val="1"/>
        </dgm:presLayoutVars>
      </dgm:prSet>
      <dgm:spPr/>
    </dgm:pt>
    <dgm:pt modelId="{556883A8-FA58-4853-B420-F2A30BE11191}" type="pres">
      <dgm:prSet presAssocID="{E150F8C1-8E34-4491-908C-B2D8F5EDF9F3}" presName="spNode" presStyleCnt="0"/>
      <dgm:spPr/>
    </dgm:pt>
    <dgm:pt modelId="{6DC27C58-9EA1-4B16-A297-13D61D44871E}" type="pres">
      <dgm:prSet presAssocID="{8E15FD5E-42D7-4C21-AFEA-5A9C42DB608E}" presName="sibTrans" presStyleLbl="sibTrans1D1" presStyleIdx="1" presStyleCnt="5"/>
      <dgm:spPr/>
    </dgm:pt>
    <dgm:pt modelId="{7F9FCD73-344A-4FAF-A210-3B30D6B229A2}" type="pres">
      <dgm:prSet presAssocID="{C4024EF9-9F56-443E-91FA-D55B71F209AE}" presName="node" presStyleLbl="node1" presStyleIdx="2" presStyleCnt="5">
        <dgm:presLayoutVars>
          <dgm:bulletEnabled val="1"/>
        </dgm:presLayoutVars>
      </dgm:prSet>
      <dgm:spPr/>
    </dgm:pt>
    <dgm:pt modelId="{5F1A6B57-B402-4B67-9BBD-F647CD0A476B}" type="pres">
      <dgm:prSet presAssocID="{C4024EF9-9F56-443E-91FA-D55B71F209AE}" presName="spNode" presStyleCnt="0"/>
      <dgm:spPr/>
    </dgm:pt>
    <dgm:pt modelId="{D95E9971-4A72-4120-B990-7F8AA67AD327}" type="pres">
      <dgm:prSet presAssocID="{40B964D1-79D0-42AF-A6D2-08685FFF1492}" presName="sibTrans" presStyleLbl="sibTrans1D1" presStyleIdx="2" presStyleCnt="5"/>
      <dgm:spPr/>
    </dgm:pt>
    <dgm:pt modelId="{07E0B940-A3BE-40F3-B1E2-52471DF6BFAE}" type="pres">
      <dgm:prSet presAssocID="{A1433CD5-499D-457E-A57D-6FB9DE57A6EF}" presName="node" presStyleLbl="node1" presStyleIdx="3" presStyleCnt="5">
        <dgm:presLayoutVars>
          <dgm:bulletEnabled val="1"/>
        </dgm:presLayoutVars>
      </dgm:prSet>
      <dgm:spPr/>
    </dgm:pt>
    <dgm:pt modelId="{C4485B5E-F04A-42D8-9C52-2858AA3EDDEB}" type="pres">
      <dgm:prSet presAssocID="{A1433CD5-499D-457E-A57D-6FB9DE57A6EF}" presName="spNode" presStyleCnt="0"/>
      <dgm:spPr/>
    </dgm:pt>
    <dgm:pt modelId="{7F56ACAA-43CA-4BD1-9C76-7EBE10F7912B}" type="pres">
      <dgm:prSet presAssocID="{D42F01EE-9F04-4FB5-BB58-4673D9FBEF6D}" presName="sibTrans" presStyleLbl="sibTrans1D1" presStyleIdx="3" presStyleCnt="5"/>
      <dgm:spPr/>
    </dgm:pt>
    <dgm:pt modelId="{C5121BD0-1D19-4938-A960-2F7AF5B07AF4}" type="pres">
      <dgm:prSet presAssocID="{862B7497-689C-4A77-A769-1F286817A79E}" presName="node" presStyleLbl="node1" presStyleIdx="4" presStyleCnt="5">
        <dgm:presLayoutVars>
          <dgm:bulletEnabled val="1"/>
        </dgm:presLayoutVars>
      </dgm:prSet>
      <dgm:spPr/>
    </dgm:pt>
    <dgm:pt modelId="{DDC87995-7C7F-4FCA-8740-6547DC83C25B}" type="pres">
      <dgm:prSet presAssocID="{862B7497-689C-4A77-A769-1F286817A79E}" presName="spNode" presStyleCnt="0"/>
      <dgm:spPr/>
    </dgm:pt>
    <dgm:pt modelId="{88213107-D605-420F-9580-454B224FAC53}" type="pres">
      <dgm:prSet presAssocID="{F95F378F-956F-4ED3-9110-5051068F20E1}" presName="sibTrans" presStyleLbl="sibTrans1D1" presStyleIdx="4" presStyleCnt="5"/>
      <dgm:spPr/>
    </dgm:pt>
  </dgm:ptLst>
  <dgm:cxnLst>
    <dgm:cxn modelId="{A069E20C-7005-43EB-892B-4C6A452293AD}" type="presOf" srcId="{6B54ADF3-DDD0-4D32-BE56-37A71A777686}" destId="{7EC61C71-A4B4-47A8-8163-32561F03A8DC}" srcOrd="0" destOrd="0" presId="urn:microsoft.com/office/officeart/2005/8/layout/cycle5"/>
    <dgm:cxn modelId="{75841915-620C-471E-B15F-A0FB8BF4A823}" type="presOf" srcId="{F95F378F-956F-4ED3-9110-5051068F20E1}" destId="{88213107-D605-420F-9580-454B224FAC53}" srcOrd="0" destOrd="0" presId="urn:microsoft.com/office/officeart/2005/8/layout/cycle5"/>
    <dgm:cxn modelId="{2863ED2E-814F-4A5D-9149-63067766E7EF}" type="presOf" srcId="{C4024EF9-9F56-443E-91FA-D55B71F209AE}" destId="{7F9FCD73-344A-4FAF-A210-3B30D6B229A2}" srcOrd="0" destOrd="0" presId="urn:microsoft.com/office/officeart/2005/8/layout/cycle5"/>
    <dgm:cxn modelId="{C392C361-90A1-4396-9624-8A7EB9B488E8}" type="presOf" srcId="{E150F8C1-8E34-4491-908C-B2D8F5EDF9F3}" destId="{C7EC0F14-735D-40E5-B7A2-F6CE57EBC315}" srcOrd="0" destOrd="0" presId="urn:microsoft.com/office/officeart/2005/8/layout/cycle5"/>
    <dgm:cxn modelId="{41B1976C-5B29-4F93-969E-F99ED12D0B56}" srcId="{4EF60E98-21BB-419F-9C4C-40329DB13845}" destId="{862B7497-689C-4A77-A769-1F286817A79E}" srcOrd="4" destOrd="0" parTransId="{37C01037-7702-4B7B-895F-65E44566649B}" sibTransId="{F95F378F-956F-4ED3-9110-5051068F20E1}"/>
    <dgm:cxn modelId="{A189C284-9266-41D5-B256-CC84F4FF810C}" type="presOf" srcId="{8E15FD5E-42D7-4C21-AFEA-5A9C42DB608E}" destId="{6DC27C58-9EA1-4B16-A297-13D61D44871E}" srcOrd="0" destOrd="0" presId="urn:microsoft.com/office/officeart/2005/8/layout/cycle5"/>
    <dgm:cxn modelId="{C5F30C98-1D92-40AC-B094-AA72BBE6FFDD}" srcId="{4EF60E98-21BB-419F-9C4C-40329DB13845}" destId="{A1433CD5-499D-457E-A57D-6FB9DE57A6EF}" srcOrd="3" destOrd="0" parTransId="{AEDECAFE-E77F-4EAB-A200-33E85D7D2908}" sibTransId="{D42F01EE-9F04-4FB5-BB58-4673D9FBEF6D}"/>
    <dgm:cxn modelId="{C05A2F99-3467-4DC8-97F1-B726FA7A8B9E}" type="presOf" srcId="{40B964D1-79D0-42AF-A6D2-08685FFF1492}" destId="{D95E9971-4A72-4120-B990-7F8AA67AD327}" srcOrd="0" destOrd="0" presId="urn:microsoft.com/office/officeart/2005/8/layout/cycle5"/>
    <dgm:cxn modelId="{5EE9BF9C-2277-46D9-B9B6-3D64A8770F91}" type="presOf" srcId="{862B7497-689C-4A77-A769-1F286817A79E}" destId="{C5121BD0-1D19-4938-A960-2F7AF5B07AF4}" srcOrd="0" destOrd="0" presId="urn:microsoft.com/office/officeart/2005/8/layout/cycle5"/>
    <dgm:cxn modelId="{5DD6EBAD-72B5-44E8-855C-1968A6D3720F}" srcId="{4EF60E98-21BB-419F-9C4C-40329DB13845}" destId="{C4024EF9-9F56-443E-91FA-D55B71F209AE}" srcOrd="2" destOrd="0" parTransId="{EEC4A9F1-5C4D-463F-A3EA-088890482EEF}" sibTransId="{40B964D1-79D0-42AF-A6D2-08685FFF1492}"/>
    <dgm:cxn modelId="{160A62B3-75C3-4FC4-A332-C735B27D73A7}" type="presOf" srcId="{4EF60E98-21BB-419F-9C4C-40329DB13845}" destId="{F28B03D3-C188-4C01-A850-D097C4FDBD7C}" srcOrd="0" destOrd="0" presId="urn:microsoft.com/office/officeart/2005/8/layout/cycle5"/>
    <dgm:cxn modelId="{4E846EC0-DBED-4ABC-98C1-381481088991}" srcId="{4EF60E98-21BB-419F-9C4C-40329DB13845}" destId="{E150F8C1-8E34-4491-908C-B2D8F5EDF9F3}" srcOrd="1" destOrd="0" parTransId="{8A1D1E7D-988C-41E2-B3CA-C1F123CE0F5F}" sibTransId="{8E15FD5E-42D7-4C21-AFEA-5A9C42DB608E}"/>
    <dgm:cxn modelId="{246202CD-99C6-450D-A4DA-42759D83A1C2}" type="presOf" srcId="{62C17E5F-2761-4AEB-B79D-8B73402D58B7}" destId="{FE59B21D-F5F0-42A1-B968-3535926B9444}" srcOrd="0" destOrd="0" presId="urn:microsoft.com/office/officeart/2005/8/layout/cycle5"/>
    <dgm:cxn modelId="{E026F0D8-7CD1-439C-91FF-1355D5EC2CC7}" type="presOf" srcId="{D42F01EE-9F04-4FB5-BB58-4673D9FBEF6D}" destId="{7F56ACAA-43CA-4BD1-9C76-7EBE10F7912B}" srcOrd="0" destOrd="0" presId="urn:microsoft.com/office/officeart/2005/8/layout/cycle5"/>
    <dgm:cxn modelId="{3389E7EE-7FD6-4A35-8A66-7F33BC0C43F8}" srcId="{4EF60E98-21BB-419F-9C4C-40329DB13845}" destId="{62C17E5F-2761-4AEB-B79D-8B73402D58B7}" srcOrd="0" destOrd="0" parTransId="{1308E28F-2102-474D-B5B4-3AAA87882D45}" sibTransId="{6B54ADF3-DDD0-4D32-BE56-37A71A777686}"/>
    <dgm:cxn modelId="{94F036FD-776F-4912-BF37-47BFF6DA4E1C}" type="presOf" srcId="{A1433CD5-499D-457E-A57D-6FB9DE57A6EF}" destId="{07E0B940-A3BE-40F3-B1E2-52471DF6BFAE}" srcOrd="0" destOrd="0" presId="urn:microsoft.com/office/officeart/2005/8/layout/cycle5"/>
    <dgm:cxn modelId="{28635204-A955-4490-A106-F95DD932C18F}" type="presParOf" srcId="{F28B03D3-C188-4C01-A850-D097C4FDBD7C}" destId="{FE59B21D-F5F0-42A1-B968-3535926B9444}" srcOrd="0" destOrd="0" presId="urn:microsoft.com/office/officeart/2005/8/layout/cycle5"/>
    <dgm:cxn modelId="{4E24A0B7-8FE6-4419-914D-80F77C3453FB}" type="presParOf" srcId="{F28B03D3-C188-4C01-A850-D097C4FDBD7C}" destId="{A5DE9CE9-2FB9-42CD-A7AA-70F8E6735D8D}" srcOrd="1" destOrd="0" presId="urn:microsoft.com/office/officeart/2005/8/layout/cycle5"/>
    <dgm:cxn modelId="{8A5A983F-C7E0-460F-8BC9-A1CEDE2C6ED2}" type="presParOf" srcId="{F28B03D3-C188-4C01-A850-D097C4FDBD7C}" destId="{7EC61C71-A4B4-47A8-8163-32561F03A8DC}" srcOrd="2" destOrd="0" presId="urn:microsoft.com/office/officeart/2005/8/layout/cycle5"/>
    <dgm:cxn modelId="{BE849D7E-A09B-4D43-B901-33D8FD219281}" type="presParOf" srcId="{F28B03D3-C188-4C01-A850-D097C4FDBD7C}" destId="{C7EC0F14-735D-40E5-B7A2-F6CE57EBC315}" srcOrd="3" destOrd="0" presId="urn:microsoft.com/office/officeart/2005/8/layout/cycle5"/>
    <dgm:cxn modelId="{20E215FC-00E8-4362-8EB7-BDD7A26EA55F}" type="presParOf" srcId="{F28B03D3-C188-4C01-A850-D097C4FDBD7C}" destId="{556883A8-FA58-4853-B420-F2A30BE11191}" srcOrd="4" destOrd="0" presId="urn:microsoft.com/office/officeart/2005/8/layout/cycle5"/>
    <dgm:cxn modelId="{265507AA-B782-431D-878C-F37DA03E5269}" type="presParOf" srcId="{F28B03D3-C188-4C01-A850-D097C4FDBD7C}" destId="{6DC27C58-9EA1-4B16-A297-13D61D44871E}" srcOrd="5" destOrd="0" presId="urn:microsoft.com/office/officeart/2005/8/layout/cycle5"/>
    <dgm:cxn modelId="{AD0A0C11-3F2E-47B7-B28D-47A035CC3447}" type="presParOf" srcId="{F28B03D3-C188-4C01-A850-D097C4FDBD7C}" destId="{7F9FCD73-344A-4FAF-A210-3B30D6B229A2}" srcOrd="6" destOrd="0" presId="urn:microsoft.com/office/officeart/2005/8/layout/cycle5"/>
    <dgm:cxn modelId="{C87BDABA-B50E-4228-A99E-B58082E896F1}" type="presParOf" srcId="{F28B03D3-C188-4C01-A850-D097C4FDBD7C}" destId="{5F1A6B57-B402-4B67-9BBD-F647CD0A476B}" srcOrd="7" destOrd="0" presId="urn:microsoft.com/office/officeart/2005/8/layout/cycle5"/>
    <dgm:cxn modelId="{2C6DC439-A146-4C53-BCD7-D040BB452D43}" type="presParOf" srcId="{F28B03D3-C188-4C01-A850-D097C4FDBD7C}" destId="{D95E9971-4A72-4120-B990-7F8AA67AD327}" srcOrd="8" destOrd="0" presId="urn:microsoft.com/office/officeart/2005/8/layout/cycle5"/>
    <dgm:cxn modelId="{9B42B067-DF75-42FF-8302-A141ABEEBC0C}" type="presParOf" srcId="{F28B03D3-C188-4C01-A850-D097C4FDBD7C}" destId="{07E0B940-A3BE-40F3-B1E2-52471DF6BFAE}" srcOrd="9" destOrd="0" presId="urn:microsoft.com/office/officeart/2005/8/layout/cycle5"/>
    <dgm:cxn modelId="{9785593B-613C-435E-BAB3-866021BA691A}" type="presParOf" srcId="{F28B03D3-C188-4C01-A850-D097C4FDBD7C}" destId="{C4485B5E-F04A-42D8-9C52-2858AA3EDDEB}" srcOrd="10" destOrd="0" presId="urn:microsoft.com/office/officeart/2005/8/layout/cycle5"/>
    <dgm:cxn modelId="{FD6F6DDD-DB2D-4DB6-8D99-C4A0848C8C4D}" type="presParOf" srcId="{F28B03D3-C188-4C01-A850-D097C4FDBD7C}" destId="{7F56ACAA-43CA-4BD1-9C76-7EBE10F7912B}" srcOrd="11" destOrd="0" presId="urn:microsoft.com/office/officeart/2005/8/layout/cycle5"/>
    <dgm:cxn modelId="{FD57FEBC-7771-4918-8D3D-B13ABF80E1C7}" type="presParOf" srcId="{F28B03D3-C188-4C01-A850-D097C4FDBD7C}" destId="{C5121BD0-1D19-4938-A960-2F7AF5B07AF4}" srcOrd="12" destOrd="0" presId="urn:microsoft.com/office/officeart/2005/8/layout/cycle5"/>
    <dgm:cxn modelId="{3B780DCC-471A-4EBF-A247-41D6573495A6}" type="presParOf" srcId="{F28B03D3-C188-4C01-A850-D097C4FDBD7C}" destId="{DDC87995-7C7F-4FCA-8740-6547DC83C25B}" srcOrd="13" destOrd="0" presId="urn:microsoft.com/office/officeart/2005/8/layout/cycle5"/>
    <dgm:cxn modelId="{4CDF6110-DE39-4142-B817-C8133395A700}" type="presParOf" srcId="{F28B03D3-C188-4C01-A850-D097C4FDBD7C}" destId="{88213107-D605-420F-9580-454B224FAC5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5326C-BD5D-4774-AF8D-9F6A3C4A46E1}" type="doc">
      <dgm:prSet loTypeId="urn:microsoft.com/office/officeart/2005/8/layout/chevron1" loCatId="process" qsTypeId="urn:microsoft.com/office/officeart/2005/8/quickstyle/simple1" qsCatId="simple" csTypeId="urn:microsoft.com/office/officeart/2005/8/colors/colorful1" csCatId="colorful" phldr="0"/>
      <dgm:spPr/>
      <dgm:t>
        <a:bodyPr/>
        <a:lstStyle/>
        <a:p>
          <a:endParaRPr lang="en-US"/>
        </a:p>
      </dgm:t>
    </dgm:pt>
    <dgm:pt modelId="{273CCF62-A022-4B38-9B82-726E1263B70F}">
      <dgm:prSet phldrT="[Text]" phldr="1"/>
      <dgm:spPr/>
      <dgm:t>
        <a:bodyPr/>
        <a:lstStyle/>
        <a:p>
          <a:endParaRPr lang="en-US"/>
        </a:p>
      </dgm:t>
    </dgm:pt>
    <dgm:pt modelId="{8497ED85-416B-4640-903B-CCC021F146F5}" type="parTrans" cxnId="{82B742B3-0BAE-4140-8E13-57F8FF50AF57}">
      <dgm:prSet/>
      <dgm:spPr/>
      <dgm:t>
        <a:bodyPr/>
        <a:lstStyle/>
        <a:p>
          <a:endParaRPr lang="en-US"/>
        </a:p>
      </dgm:t>
    </dgm:pt>
    <dgm:pt modelId="{37014635-297D-49DE-8285-C4A028422EFB}" type="sibTrans" cxnId="{82B742B3-0BAE-4140-8E13-57F8FF50AF57}">
      <dgm:prSet/>
      <dgm:spPr/>
      <dgm:t>
        <a:bodyPr/>
        <a:lstStyle/>
        <a:p>
          <a:endParaRPr lang="en-US"/>
        </a:p>
      </dgm:t>
    </dgm:pt>
    <dgm:pt modelId="{76C370DB-9EC0-4755-89FC-7118ED0C7219}">
      <dgm:prSet phldrT="[Text]" phldr="1"/>
      <dgm:spPr/>
      <dgm:t>
        <a:bodyPr/>
        <a:lstStyle/>
        <a:p>
          <a:endParaRPr lang="en-US"/>
        </a:p>
      </dgm:t>
    </dgm:pt>
    <dgm:pt modelId="{FC46BD84-42A2-4B3E-BBA4-E6C2651C97E4}" type="parTrans" cxnId="{1372CA85-781B-4A6D-A5FF-B9505244E826}">
      <dgm:prSet/>
      <dgm:spPr/>
      <dgm:t>
        <a:bodyPr/>
        <a:lstStyle/>
        <a:p>
          <a:endParaRPr lang="en-US"/>
        </a:p>
      </dgm:t>
    </dgm:pt>
    <dgm:pt modelId="{FD939B8A-E322-4CF6-8C12-71864EB78215}" type="sibTrans" cxnId="{1372CA85-781B-4A6D-A5FF-B9505244E826}">
      <dgm:prSet/>
      <dgm:spPr/>
      <dgm:t>
        <a:bodyPr/>
        <a:lstStyle/>
        <a:p>
          <a:endParaRPr lang="en-US"/>
        </a:p>
      </dgm:t>
    </dgm:pt>
    <dgm:pt modelId="{3F35E1A1-D2EC-4DDF-95FF-23588018F98E}">
      <dgm:prSet phldrT="[Text]" phldr="1"/>
      <dgm:spPr/>
      <dgm:t>
        <a:bodyPr/>
        <a:lstStyle/>
        <a:p>
          <a:endParaRPr lang="en-US"/>
        </a:p>
      </dgm:t>
    </dgm:pt>
    <dgm:pt modelId="{F9FE996E-F98E-4FC2-9F9A-9004B5D244AD}" type="parTrans" cxnId="{C16BA7E8-F83B-4BC9-84DB-4701F62BFF36}">
      <dgm:prSet/>
      <dgm:spPr/>
      <dgm:t>
        <a:bodyPr/>
        <a:lstStyle/>
        <a:p>
          <a:endParaRPr lang="en-US"/>
        </a:p>
      </dgm:t>
    </dgm:pt>
    <dgm:pt modelId="{547124B4-D3FA-4BE5-B90A-05073B9A2EA9}" type="sibTrans" cxnId="{C16BA7E8-F83B-4BC9-84DB-4701F62BFF36}">
      <dgm:prSet/>
      <dgm:spPr/>
      <dgm:t>
        <a:bodyPr/>
        <a:lstStyle/>
        <a:p>
          <a:endParaRPr lang="en-US"/>
        </a:p>
      </dgm:t>
    </dgm:pt>
    <dgm:pt modelId="{624B6283-1533-42B9-A149-9FB8F616132E}" type="pres">
      <dgm:prSet presAssocID="{C845326C-BD5D-4774-AF8D-9F6A3C4A46E1}" presName="Name0" presStyleCnt="0">
        <dgm:presLayoutVars>
          <dgm:dir/>
          <dgm:animLvl val="lvl"/>
          <dgm:resizeHandles val="exact"/>
        </dgm:presLayoutVars>
      </dgm:prSet>
      <dgm:spPr/>
    </dgm:pt>
    <dgm:pt modelId="{6984DA90-0C26-425A-B158-322A0F6B7469}" type="pres">
      <dgm:prSet presAssocID="{273CCF62-A022-4B38-9B82-726E1263B70F}" presName="parTxOnly" presStyleLbl="node1" presStyleIdx="0" presStyleCnt="3">
        <dgm:presLayoutVars>
          <dgm:chMax val="0"/>
          <dgm:chPref val="0"/>
          <dgm:bulletEnabled val="1"/>
        </dgm:presLayoutVars>
      </dgm:prSet>
      <dgm:spPr/>
    </dgm:pt>
    <dgm:pt modelId="{7E5ED4C5-B8C5-484B-A6C7-FC6EB59384CC}" type="pres">
      <dgm:prSet presAssocID="{37014635-297D-49DE-8285-C4A028422EFB}" presName="parTxOnlySpace" presStyleCnt="0"/>
      <dgm:spPr/>
    </dgm:pt>
    <dgm:pt modelId="{C8777805-0F49-4162-B811-8DE83F5D1EC2}" type="pres">
      <dgm:prSet presAssocID="{76C370DB-9EC0-4755-89FC-7118ED0C7219}" presName="parTxOnly" presStyleLbl="node1" presStyleIdx="1" presStyleCnt="3">
        <dgm:presLayoutVars>
          <dgm:chMax val="0"/>
          <dgm:chPref val="0"/>
          <dgm:bulletEnabled val="1"/>
        </dgm:presLayoutVars>
      </dgm:prSet>
      <dgm:spPr/>
    </dgm:pt>
    <dgm:pt modelId="{BC69AB41-7505-434A-AC66-96F63EEE0118}" type="pres">
      <dgm:prSet presAssocID="{FD939B8A-E322-4CF6-8C12-71864EB78215}" presName="parTxOnlySpace" presStyleCnt="0"/>
      <dgm:spPr/>
    </dgm:pt>
    <dgm:pt modelId="{5FB16E88-9A40-4216-AC70-E3FD193278E0}" type="pres">
      <dgm:prSet presAssocID="{3F35E1A1-D2EC-4DDF-95FF-23588018F98E}" presName="parTxOnly" presStyleLbl="node1" presStyleIdx="2" presStyleCnt="3">
        <dgm:presLayoutVars>
          <dgm:chMax val="0"/>
          <dgm:chPref val="0"/>
          <dgm:bulletEnabled val="1"/>
        </dgm:presLayoutVars>
      </dgm:prSet>
      <dgm:spPr/>
    </dgm:pt>
  </dgm:ptLst>
  <dgm:cxnLst>
    <dgm:cxn modelId="{D3222B52-AF4B-44C3-8CBC-E82EE230BF1D}" type="presOf" srcId="{76C370DB-9EC0-4755-89FC-7118ED0C7219}" destId="{C8777805-0F49-4162-B811-8DE83F5D1EC2}" srcOrd="0" destOrd="0" presId="urn:microsoft.com/office/officeart/2005/8/layout/chevron1"/>
    <dgm:cxn modelId="{1372CA85-781B-4A6D-A5FF-B9505244E826}" srcId="{C845326C-BD5D-4774-AF8D-9F6A3C4A46E1}" destId="{76C370DB-9EC0-4755-89FC-7118ED0C7219}" srcOrd="1" destOrd="0" parTransId="{FC46BD84-42A2-4B3E-BBA4-E6C2651C97E4}" sibTransId="{FD939B8A-E322-4CF6-8C12-71864EB78215}"/>
    <dgm:cxn modelId="{539DA8A7-53EF-4E4F-9BD1-488C98D26A80}" type="presOf" srcId="{C845326C-BD5D-4774-AF8D-9F6A3C4A46E1}" destId="{624B6283-1533-42B9-A149-9FB8F616132E}" srcOrd="0" destOrd="0" presId="urn:microsoft.com/office/officeart/2005/8/layout/chevron1"/>
    <dgm:cxn modelId="{82B742B3-0BAE-4140-8E13-57F8FF50AF57}" srcId="{C845326C-BD5D-4774-AF8D-9F6A3C4A46E1}" destId="{273CCF62-A022-4B38-9B82-726E1263B70F}" srcOrd="0" destOrd="0" parTransId="{8497ED85-416B-4640-903B-CCC021F146F5}" sibTransId="{37014635-297D-49DE-8285-C4A028422EFB}"/>
    <dgm:cxn modelId="{AFAD49B4-647F-41A1-BFE8-ADFCC7D0F59D}" type="presOf" srcId="{3F35E1A1-D2EC-4DDF-95FF-23588018F98E}" destId="{5FB16E88-9A40-4216-AC70-E3FD193278E0}" srcOrd="0" destOrd="0" presId="urn:microsoft.com/office/officeart/2005/8/layout/chevron1"/>
    <dgm:cxn modelId="{BCB06FB6-3A8D-4103-9D58-43DBC2ECB1F8}" type="presOf" srcId="{273CCF62-A022-4B38-9B82-726E1263B70F}" destId="{6984DA90-0C26-425A-B158-322A0F6B7469}" srcOrd="0" destOrd="0" presId="urn:microsoft.com/office/officeart/2005/8/layout/chevron1"/>
    <dgm:cxn modelId="{C16BA7E8-F83B-4BC9-84DB-4701F62BFF36}" srcId="{C845326C-BD5D-4774-AF8D-9F6A3C4A46E1}" destId="{3F35E1A1-D2EC-4DDF-95FF-23588018F98E}" srcOrd="2" destOrd="0" parTransId="{F9FE996E-F98E-4FC2-9F9A-9004B5D244AD}" sibTransId="{547124B4-D3FA-4BE5-B90A-05073B9A2EA9}"/>
    <dgm:cxn modelId="{77F44931-8234-4BA0-9EBF-57F513FD29C7}" type="presParOf" srcId="{624B6283-1533-42B9-A149-9FB8F616132E}" destId="{6984DA90-0C26-425A-B158-322A0F6B7469}" srcOrd="0" destOrd="0" presId="urn:microsoft.com/office/officeart/2005/8/layout/chevron1"/>
    <dgm:cxn modelId="{482B9367-4175-49DA-9012-301D243E28DC}" type="presParOf" srcId="{624B6283-1533-42B9-A149-9FB8F616132E}" destId="{7E5ED4C5-B8C5-484B-A6C7-FC6EB59384CC}" srcOrd="1" destOrd="0" presId="urn:microsoft.com/office/officeart/2005/8/layout/chevron1"/>
    <dgm:cxn modelId="{5386272E-D31D-4072-A9C6-7E86BF83C9A1}" type="presParOf" srcId="{624B6283-1533-42B9-A149-9FB8F616132E}" destId="{C8777805-0F49-4162-B811-8DE83F5D1EC2}" srcOrd="2" destOrd="0" presId="urn:microsoft.com/office/officeart/2005/8/layout/chevron1"/>
    <dgm:cxn modelId="{D2680BE1-40D7-420C-A94D-B50D3BCB6966}" type="presParOf" srcId="{624B6283-1533-42B9-A149-9FB8F616132E}" destId="{BC69AB41-7505-434A-AC66-96F63EEE0118}" srcOrd="3" destOrd="0" presId="urn:microsoft.com/office/officeart/2005/8/layout/chevron1"/>
    <dgm:cxn modelId="{2338782F-AB6D-4FC3-B6F8-64321F8DF29B}" type="presParOf" srcId="{624B6283-1533-42B9-A149-9FB8F616132E}" destId="{5FB16E88-9A40-4216-AC70-E3FD193278E0}"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B21D-F5F0-42A1-B968-3535926B9444}">
      <dsp:nvSpPr>
        <dsp:cNvPr id="0" name=""/>
        <dsp:cNvSpPr/>
      </dsp:nvSpPr>
      <dsp:spPr>
        <a:xfrm>
          <a:off x="1273369" y="1857"/>
          <a:ext cx="785990" cy="5108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298309" y="26797"/>
        <a:ext cx="736110" cy="461013"/>
      </dsp:txXfrm>
    </dsp:sp>
    <dsp:sp modelId="{7EC61C71-A4B4-47A8-8163-32561F03A8DC}">
      <dsp:nvSpPr>
        <dsp:cNvPr id="0" name=""/>
        <dsp:cNvSpPr/>
      </dsp:nvSpPr>
      <dsp:spPr>
        <a:xfrm>
          <a:off x="645716" y="257304"/>
          <a:ext cx="2041295" cy="2041295"/>
        </a:xfrm>
        <a:custGeom>
          <a:avLst/>
          <a:gdLst/>
          <a:ahLst/>
          <a:cxnLst/>
          <a:rect l="0" t="0" r="0" b="0"/>
          <a:pathLst>
            <a:path>
              <a:moveTo>
                <a:pt x="1518923" y="129893"/>
              </a:moveTo>
              <a:arcTo wR="1020647" hR="1020647" stAng="17953324" swAng="121171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7EC0F14-735D-40E5-B7A2-F6CE57EBC315}">
      <dsp:nvSpPr>
        <dsp:cNvPr id="0" name=""/>
        <dsp:cNvSpPr/>
      </dsp:nvSpPr>
      <dsp:spPr>
        <a:xfrm>
          <a:off x="2244062" y="707108"/>
          <a:ext cx="785990" cy="51089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69002" y="732048"/>
        <a:ext cx="736110" cy="461013"/>
      </dsp:txXfrm>
    </dsp:sp>
    <dsp:sp modelId="{6DC27C58-9EA1-4B16-A297-13D61D44871E}">
      <dsp:nvSpPr>
        <dsp:cNvPr id="0" name=""/>
        <dsp:cNvSpPr/>
      </dsp:nvSpPr>
      <dsp:spPr>
        <a:xfrm>
          <a:off x="645716" y="257304"/>
          <a:ext cx="2041295" cy="2041295"/>
        </a:xfrm>
        <a:custGeom>
          <a:avLst/>
          <a:gdLst/>
          <a:ahLst/>
          <a:cxnLst/>
          <a:rect l="0" t="0" r="0" b="0"/>
          <a:pathLst>
            <a:path>
              <a:moveTo>
                <a:pt x="2038848" y="1091282"/>
              </a:moveTo>
              <a:arcTo wR="1020647" hR="1020647" stAng="21838104" swAng="135986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F9FCD73-344A-4FAF-A210-3B30D6B229A2}">
      <dsp:nvSpPr>
        <dsp:cNvPr id="0" name=""/>
        <dsp:cNvSpPr/>
      </dsp:nvSpPr>
      <dsp:spPr>
        <a:xfrm>
          <a:off x="1873291" y="1848226"/>
          <a:ext cx="785990" cy="51089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1898231" y="1873166"/>
        <a:ext cx="736110" cy="461013"/>
      </dsp:txXfrm>
    </dsp:sp>
    <dsp:sp modelId="{D95E9971-4A72-4120-B990-7F8AA67AD327}">
      <dsp:nvSpPr>
        <dsp:cNvPr id="0" name=""/>
        <dsp:cNvSpPr/>
      </dsp:nvSpPr>
      <dsp:spPr>
        <a:xfrm>
          <a:off x="645716" y="257304"/>
          <a:ext cx="2041295" cy="2041295"/>
        </a:xfrm>
        <a:custGeom>
          <a:avLst/>
          <a:gdLst/>
          <a:ahLst/>
          <a:cxnLst/>
          <a:rect l="0" t="0" r="0" b="0"/>
          <a:pathLst>
            <a:path>
              <a:moveTo>
                <a:pt x="1145931" y="2033576"/>
              </a:moveTo>
              <a:arcTo wR="1020647" hR="1020647" stAng="4976953" swAng="846095"/>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7E0B940-A3BE-40F3-B1E2-52471DF6BFAE}">
      <dsp:nvSpPr>
        <dsp:cNvPr id="0" name=""/>
        <dsp:cNvSpPr/>
      </dsp:nvSpPr>
      <dsp:spPr>
        <a:xfrm>
          <a:off x="673447" y="1848226"/>
          <a:ext cx="785990" cy="5108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98387" y="1873166"/>
        <a:ext cx="736110" cy="461013"/>
      </dsp:txXfrm>
    </dsp:sp>
    <dsp:sp modelId="{7F56ACAA-43CA-4BD1-9C76-7EBE10F7912B}">
      <dsp:nvSpPr>
        <dsp:cNvPr id="0" name=""/>
        <dsp:cNvSpPr/>
      </dsp:nvSpPr>
      <dsp:spPr>
        <a:xfrm>
          <a:off x="645716" y="257304"/>
          <a:ext cx="2041295" cy="2041295"/>
        </a:xfrm>
        <a:custGeom>
          <a:avLst/>
          <a:gdLst/>
          <a:ahLst/>
          <a:cxnLst/>
          <a:rect l="0" t="0" r="0" b="0"/>
          <a:pathLst>
            <a:path>
              <a:moveTo>
                <a:pt x="108292" y="1478174"/>
              </a:moveTo>
              <a:arcTo wR="1020647" hR="1020647" stAng="9202033" swAng="135986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5121BD0-1D19-4938-A960-2F7AF5B07AF4}">
      <dsp:nvSpPr>
        <dsp:cNvPr id="0" name=""/>
        <dsp:cNvSpPr/>
      </dsp:nvSpPr>
      <dsp:spPr>
        <a:xfrm>
          <a:off x="302675" y="707108"/>
          <a:ext cx="785990" cy="51089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27615" y="732048"/>
        <a:ext cx="736110" cy="461013"/>
      </dsp:txXfrm>
    </dsp:sp>
    <dsp:sp modelId="{88213107-D605-420F-9580-454B224FAC53}">
      <dsp:nvSpPr>
        <dsp:cNvPr id="0" name=""/>
        <dsp:cNvSpPr/>
      </dsp:nvSpPr>
      <dsp:spPr>
        <a:xfrm>
          <a:off x="645716" y="257304"/>
          <a:ext cx="2041295" cy="2041295"/>
        </a:xfrm>
        <a:custGeom>
          <a:avLst/>
          <a:gdLst/>
          <a:ahLst/>
          <a:cxnLst/>
          <a:rect l="0" t="0" r="0" b="0"/>
          <a:pathLst>
            <a:path>
              <a:moveTo>
                <a:pt x="245498" y="356670"/>
              </a:moveTo>
              <a:arcTo wR="1020647" hR="1020647" stAng="13234960" swAng="1211716"/>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4DA90-0C26-425A-B158-322A0F6B7469}">
      <dsp:nvSpPr>
        <dsp:cNvPr id="0" name=""/>
        <dsp:cNvSpPr/>
      </dsp:nvSpPr>
      <dsp:spPr>
        <a:xfrm>
          <a:off x="763" y="679159"/>
          <a:ext cx="929993" cy="371997"/>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6762" y="679159"/>
        <a:ext cx="557996" cy="371997"/>
      </dsp:txXfrm>
    </dsp:sp>
    <dsp:sp modelId="{C8777805-0F49-4162-B811-8DE83F5D1EC2}">
      <dsp:nvSpPr>
        <dsp:cNvPr id="0" name=""/>
        <dsp:cNvSpPr/>
      </dsp:nvSpPr>
      <dsp:spPr>
        <a:xfrm>
          <a:off x="837757" y="679159"/>
          <a:ext cx="929993" cy="371997"/>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023756" y="679159"/>
        <a:ext cx="557996" cy="371997"/>
      </dsp:txXfrm>
    </dsp:sp>
    <dsp:sp modelId="{5FB16E88-9A40-4216-AC70-E3FD193278E0}">
      <dsp:nvSpPr>
        <dsp:cNvPr id="0" name=""/>
        <dsp:cNvSpPr/>
      </dsp:nvSpPr>
      <dsp:spPr>
        <a:xfrm>
          <a:off x="1674751" y="679159"/>
          <a:ext cx="929993" cy="371997"/>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860750" y="679159"/>
        <a:ext cx="557996" cy="37199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BF5985-9AB6-4B79-B7D9-B12ACF35FFC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0970B9C-A34F-494E-AB80-28D73537769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D74491-15E5-4B65-8FC1-75C9554042ED}" type="datetimeFigureOut">
              <a:rPr lang="en-US" smtClean="0"/>
              <a:t>1/9/2026</a:t>
            </a:fld>
            <a:endParaRPr lang="en-US"/>
          </a:p>
        </p:txBody>
      </p:sp>
      <p:sp>
        <p:nvSpPr>
          <p:cNvPr id="4" name="Footer Placeholder 3">
            <a:extLst>
              <a:ext uri="{FF2B5EF4-FFF2-40B4-BE49-F238E27FC236}">
                <a16:creationId xmlns:a16="http://schemas.microsoft.com/office/drawing/2014/main" id="{8A7AFD56-3BAB-4E24-8EBD-2B0954C77E9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49DF43E-60D2-42A8-AF36-EF3CE7F1E48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58281C-4FC7-4229-B6D7-68BBF76074D9}" type="slidenum">
              <a:rPr lang="en-US" smtClean="0"/>
              <a:t>‹#›</a:t>
            </a:fld>
            <a:endParaRPr lang="en-US"/>
          </a:p>
        </p:txBody>
      </p:sp>
    </p:spTree>
    <p:extLst>
      <p:ext uri="{BB962C8B-B14F-4D97-AF65-F5344CB8AC3E}">
        <p14:creationId xmlns:p14="http://schemas.microsoft.com/office/powerpoint/2010/main" val="310265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312A5D-DA90-44A6-8151-F562B31B5091}" type="datetimeFigureOut">
              <a:rPr lang="en-US" smtClean="0"/>
              <a:t>1/9/2026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046B81-CDD9-4458-9151-1E5F32926E06}" type="slidenum">
              <a:rPr lang="en-US" smtClean="0"/>
              <a:t>‹#›</a:t>
            </a:fld>
            <a:endParaRPr lang="en-US"/>
          </a:p>
        </p:txBody>
      </p:sp>
    </p:spTree>
    <p:extLst>
      <p:ext uri="{BB962C8B-B14F-4D97-AF65-F5344CB8AC3E}">
        <p14:creationId xmlns:p14="http://schemas.microsoft.com/office/powerpoint/2010/main" val="38745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chart" Target="../charts/chart2.xml"/><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chart" Target="../charts/chart1.xml"/><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 Slide_1">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E8157E17-22C6-551C-AA72-B660D2C023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6622" y="891528"/>
            <a:ext cx="2950756" cy="2788932"/>
          </a:xfrm>
          <a:prstGeom prst="rect">
            <a:avLst/>
          </a:prstGeom>
        </p:spPr>
      </p:pic>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endParaRPr lang="en-US" sz="1350">
              <a:solidFill>
                <a:prstClr val="black"/>
              </a:solidFill>
            </a:endParaRPr>
          </a:p>
        </p:txBody>
      </p:sp>
      <p:sp>
        <p:nvSpPr>
          <p:cNvPr id="5" name="Footer Placeholder 4"/>
          <p:cNvSpPr>
            <a:spLocks noGrp="1"/>
          </p:cNvSpPr>
          <p:nvPr>
            <p:ph type="ftr" sz="quarter" idx="11"/>
          </p:nvPr>
        </p:nvSpPr>
        <p:spPr>
          <a:xfrm>
            <a:off x="3028950" y="6311901"/>
            <a:ext cx="3086100" cy="365125"/>
          </a:xfrm>
          <a:prstGeom prst="rect">
            <a:avLst/>
          </a:prstGeom>
        </p:spPr>
        <p:txBody>
          <a:bodyPr/>
          <a:lstStyle/>
          <a:p>
            <a:pPr defTabSz="685800"/>
            <a:endParaRPr lang="en-US" sz="1350">
              <a:solidFill>
                <a:prstClr val="black"/>
              </a:solidFill>
            </a:endParaRPr>
          </a:p>
        </p:txBody>
      </p:sp>
      <p:sp>
        <p:nvSpPr>
          <p:cNvPr id="6" name="Slide Number Placeholder 5"/>
          <p:cNvSpPr>
            <a:spLocks noGrp="1"/>
          </p:cNvSpPr>
          <p:nvPr>
            <p:ph type="sldNum" sz="quarter" idx="12"/>
          </p:nvPr>
        </p:nvSpPr>
        <p:spPr>
          <a:xfrm>
            <a:off x="6457950" y="6311900"/>
            <a:ext cx="2057400" cy="365125"/>
          </a:xfrm>
          <a:prstGeom prst="rect">
            <a:avLst/>
          </a:prstGeom>
        </p:spPr>
        <p:txBody>
          <a:bodyPr/>
          <a:lstStyle/>
          <a:p>
            <a:pPr defTabSz="685800"/>
            <a:fld id="{7EE59453-668E-4F9D-ACF2-73DE1B23C65E}" type="slidenum">
              <a:rPr lang="en-US" sz="1350" smtClean="0">
                <a:solidFill>
                  <a:prstClr val="black"/>
                </a:solidFill>
              </a:rPr>
              <a:pPr defTabSz="685800"/>
              <a:t>‹#›</a:t>
            </a:fld>
            <a:endParaRPr lang="en-US" sz="1350">
              <a:solidFill>
                <a:prstClr val="black"/>
              </a:solidFill>
            </a:endParaRPr>
          </a:p>
        </p:txBody>
      </p:sp>
      <p:sp>
        <p:nvSpPr>
          <p:cNvPr id="7" name="Rectangle 6"/>
          <p:cNvSpPr/>
          <p:nvPr userDrawn="1"/>
        </p:nvSpPr>
        <p:spPr>
          <a:xfrm>
            <a:off x="0" y="4501662"/>
            <a:ext cx="9144000" cy="235633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86D6EC39-6FE6-466A-B852-69E74C3FB75E}"/>
              </a:ext>
            </a:extLst>
          </p:cNvPr>
          <p:cNvSpPr txBox="1"/>
          <p:nvPr userDrawn="1"/>
        </p:nvSpPr>
        <p:spPr>
          <a:xfrm>
            <a:off x="1937385" y="5533637"/>
            <a:ext cx="5269230" cy="307777"/>
          </a:xfrm>
          <a:prstGeom prst="rect">
            <a:avLst/>
          </a:prstGeom>
          <a:noFill/>
        </p:spPr>
        <p:txBody>
          <a:bodyPr wrap="square" rtlCol="0">
            <a:spAutoFit/>
          </a:bodyPr>
          <a:lstStyle/>
          <a:p>
            <a:pPr algn="ctr"/>
            <a:r>
              <a:rPr lang="en-US" sz="1400" b="1" spc="100" dirty="0">
                <a:solidFill>
                  <a:schemeClr val="bg1"/>
                </a:solidFill>
                <a:latin typeface="Oswald" panose="02000503000000000000" pitchFamily="2" charset="0"/>
              </a:rPr>
              <a:t>COMMITTED</a:t>
            </a:r>
            <a:r>
              <a:rPr lang="en-US" sz="1400" b="1" spc="100" baseline="0" dirty="0">
                <a:solidFill>
                  <a:schemeClr val="bg1"/>
                </a:solidFill>
                <a:latin typeface="Oswald" panose="02000503000000000000" pitchFamily="2" charset="0"/>
              </a:rPr>
              <a:t> TO EXCELLENCE IN GOVERNMENT </a:t>
            </a:r>
            <a:endParaRPr lang="en-US" sz="1400" b="1" spc="100" dirty="0">
              <a:solidFill>
                <a:schemeClr val="bg1"/>
              </a:solidFill>
              <a:latin typeface="Oswald" panose="02000503000000000000" pitchFamily="2" charset="0"/>
            </a:endParaRPr>
          </a:p>
        </p:txBody>
      </p:sp>
    </p:spTree>
    <p:extLst>
      <p:ext uri="{BB962C8B-B14F-4D97-AF65-F5344CB8AC3E}">
        <p14:creationId xmlns:p14="http://schemas.microsoft.com/office/powerpoint/2010/main" val="4110682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2_Decorativ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135737-FAAA-45F7-8F8D-16BD476477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6516"/>
            <a:ext cx="9144000" cy="5808467"/>
          </a:xfrm>
          <a:prstGeom prst="rect">
            <a:avLst/>
          </a:prstGeom>
        </p:spPr>
      </p:pic>
      <p:sp>
        <p:nvSpPr>
          <p:cNvPr id="9" name="Rectangle 8">
            <a:extLst>
              <a:ext uri="{FF2B5EF4-FFF2-40B4-BE49-F238E27FC236}">
                <a16:creationId xmlns:a16="http://schemas.microsoft.com/office/drawing/2014/main" id="{B785318E-D92B-403E-9044-3BD0D08030F5}"/>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Title 1"/>
          <p:cNvSpPr>
            <a:spLocks noGrp="1"/>
          </p:cNvSpPr>
          <p:nvPr>
            <p:ph type="title" hasCustomPrompt="1"/>
          </p:nvPr>
        </p:nvSpPr>
        <p:spPr>
          <a:xfrm>
            <a:off x="571500" y="1600200"/>
            <a:ext cx="8001000" cy="2438400"/>
          </a:xfrm>
        </p:spPr>
        <p:txBody>
          <a:bodyPr anchor="b">
            <a:normAutofit/>
          </a:bodyPr>
          <a:lstStyle>
            <a:lvl1pPr>
              <a:defRPr sz="3600" b="1">
                <a:solidFill>
                  <a:schemeClr val="tx1"/>
                </a:solidFill>
              </a:defRPr>
            </a:lvl1pPr>
          </a:lstStyle>
          <a:p>
            <a:r>
              <a:rPr lang="en-US" dirty="0"/>
              <a:t>CLICK TO EDIT MASTER TITLE STYLE</a:t>
            </a:r>
          </a:p>
        </p:txBody>
      </p:sp>
      <p:sp>
        <p:nvSpPr>
          <p:cNvPr id="20" name="Text Placeholder 2"/>
          <p:cNvSpPr>
            <a:spLocks noGrp="1"/>
          </p:cNvSpPr>
          <p:nvPr>
            <p:ph type="body" idx="1" hasCustomPrompt="1"/>
          </p:nvPr>
        </p:nvSpPr>
        <p:spPr>
          <a:xfrm>
            <a:off x="571500" y="4152900"/>
            <a:ext cx="8001000" cy="1216998"/>
          </a:xfrm>
        </p:spPr>
        <p:txBody>
          <a:bodyPr>
            <a:normAutofit/>
          </a:bodyPr>
          <a:lstStyle>
            <a:lvl1pPr marL="0" indent="0">
              <a:spcBef>
                <a:spcPts val="0"/>
              </a:spcBef>
              <a:buNone/>
              <a:defRPr sz="32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4" name="Slide Number Placeholder 5">
            <a:extLst>
              <a:ext uri="{FF2B5EF4-FFF2-40B4-BE49-F238E27FC236}">
                <a16:creationId xmlns:a16="http://schemas.microsoft.com/office/drawing/2014/main" id="{983E6218-9265-4910-B6C5-C59464D2ADB8}"/>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pic>
        <p:nvPicPr>
          <p:cNvPr id="10" name="Picture 9" descr="Text&#10;&#10;Description automatically generated">
            <a:extLst>
              <a:ext uri="{FF2B5EF4-FFF2-40B4-BE49-F238E27FC236}">
                <a16:creationId xmlns:a16="http://schemas.microsoft.com/office/drawing/2014/main" id="{AB13B459-907A-4C7C-8D5F-82E300E257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3666551449"/>
      </p:ext>
    </p:extLst>
  </p:cSld>
  <p:clrMapOvr>
    <a:masterClrMapping/>
  </p:clrMapOvr>
  <p:extLst>
    <p:ext uri="{DCECCB84-F9BA-43D5-87BE-67443E8EF086}">
      <p15:sldGuideLst xmlns:p15="http://schemas.microsoft.com/office/powerpoint/2012/main">
        <p15:guide id="1" orient="horz" pos="3384">
          <p15:clr>
            <a:srgbClr val="FBAE40"/>
          </p15:clr>
        </p15:guide>
        <p15:guide id="2" orient="horz" pos="2544">
          <p15:clr>
            <a:srgbClr val="FBAE40"/>
          </p15:clr>
        </p15:guide>
        <p15:guide id="3" orient="horz" pos="26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Partial Bullet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C84805-AED3-4111-8E09-2C0E36F173E8}"/>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4" name="Title 3">
            <a:extLst>
              <a:ext uri="{FF2B5EF4-FFF2-40B4-BE49-F238E27FC236}">
                <a16:creationId xmlns:a16="http://schemas.microsoft.com/office/drawing/2014/main" id="{8E016566-8DA0-4201-8FAA-A2140385BD8F}"/>
              </a:ext>
            </a:extLst>
          </p:cNvPr>
          <p:cNvSpPr>
            <a:spLocks noGrp="1"/>
          </p:cNvSpPr>
          <p:nvPr>
            <p:ph type="title"/>
          </p:nvPr>
        </p:nvSpPr>
        <p:spPr/>
        <p:txBody>
          <a:bodyPr>
            <a:noAutofit/>
          </a:bodyPr>
          <a:lstStyle/>
          <a:p>
            <a:r>
              <a:rPr lang="en-US"/>
              <a:t>Click to edit Master title style</a:t>
            </a:r>
          </a:p>
        </p:txBody>
      </p:sp>
      <p:pic>
        <p:nvPicPr>
          <p:cNvPr id="6" name="Picture 5" descr="Text&#10;&#10;Description automatically generated">
            <a:extLst>
              <a:ext uri="{FF2B5EF4-FFF2-40B4-BE49-F238E27FC236}">
                <a16:creationId xmlns:a16="http://schemas.microsoft.com/office/drawing/2014/main" id="{9A5F244F-5CEB-4EFF-9B26-009B924F2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319698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_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10E7AF0-42F0-41A2-9F48-E775EA19393E}"/>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
        <p:nvSpPr>
          <p:cNvPr id="2" name="Title 1">
            <a:extLst>
              <a:ext uri="{FF2B5EF4-FFF2-40B4-BE49-F238E27FC236}">
                <a16:creationId xmlns:a16="http://schemas.microsoft.com/office/drawing/2014/main" id="{666544F3-5899-40B9-A101-4867932CD451}"/>
              </a:ext>
            </a:extLst>
          </p:cNvPr>
          <p:cNvSpPr>
            <a:spLocks noGrp="1"/>
          </p:cNvSpPr>
          <p:nvPr>
            <p:ph type="title"/>
          </p:nvPr>
        </p:nvSpPr>
        <p:spPr/>
        <p:txBody>
          <a:bodyPr>
            <a:noAutofit/>
          </a:bodyPr>
          <a:lstStyle/>
          <a:p>
            <a:r>
              <a:rPr lang="en-US"/>
              <a:t>Click to edit Master title style</a:t>
            </a:r>
          </a:p>
        </p:txBody>
      </p:sp>
      <p:pic>
        <p:nvPicPr>
          <p:cNvPr id="5" name="Picture 4">
            <a:extLst>
              <a:ext uri="{FF2B5EF4-FFF2-40B4-BE49-F238E27FC236}">
                <a16:creationId xmlns:a16="http://schemas.microsoft.com/office/drawing/2014/main" id="{034B5121-5038-4F3F-AB44-530DEE74EC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3489" y="6057900"/>
            <a:ext cx="1901022" cy="480191"/>
          </a:xfrm>
          <a:prstGeom prst="rect">
            <a:avLst/>
          </a:prstGeom>
        </p:spPr>
      </p:pic>
    </p:spTree>
    <p:extLst>
      <p:ext uri="{BB962C8B-B14F-4D97-AF65-F5344CB8AC3E}">
        <p14:creationId xmlns:p14="http://schemas.microsoft.com/office/powerpoint/2010/main" val="3708310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_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DF1F78-098F-4296-A5D7-FD5ACA8C87B0}"/>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tx1"/>
                </a:solidFill>
              </a:defRPr>
            </a:lvl1pPr>
          </a:lstStyle>
          <a:p>
            <a:pPr defTabSz="685800"/>
            <a:fld id="{7EE59453-668E-4F9D-ACF2-73DE1B23C65E}" type="slidenum">
              <a:rPr lang="en-US" smtClean="0"/>
              <a:pPr defTabSz="685800"/>
              <a:t>‹#›</a:t>
            </a:fld>
            <a:endParaRPr lang="en-US" dirty="0"/>
          </a:p>
        </p:txBody>
      </p:sp>
    </p:spTree>
    <p:extLst>
      <p:ext uri="{BB962C8B-B14F-4D97-AF65-F5344CB8AC3E}">
        <p14:creationId xmlns:p14="http://schemas.microsoft.com/office/powerpoint/2010/main" val="3956076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Slide_All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BBB207-E8FA-4660-9F18-42884F9538A1}"/>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sz="half" idx="1"/>
          </p:nvPr>
        </p:nvSpPr>
        <p:spPr>
          <a:xfrm>
            <a:off x="571500" y="1456430"/>
            <a:ext cx="3931920" cy="4292817"/>
          </a:xfrm>
        </p:spPr>
        <p:txBody>
          <a:bodyPr/>
          <a:lstStyle>
            <a:lvl1pPr marL="274320" indent="-274320">
              <a:buClr>
                <a:schemeClr val="tx1"/>
              </a:buClr>
              <a:buSzPct val="100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2" y="1452577"/>
            <a:ext cx="3931920" cy="4292817"/>
          </a:xfrm>
        </p:spPr>
        <p:txBody>
          <a:bodyPr/>
          <a:lstStyle>
            <a:lvl1pPr marL="274320" indent="-27432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A499EF96-1E4F-4CC4-8A8A-1CF4376B503D}"/>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5" name="Title 4">
            <a:extLst>
              <a:ext uri="{FF2B5EF4-FFF2-40B4-BE49-F238E27FC236}">
                <a16:creationId xmlns:a16="http://schemas.microsoft.com/office/drawing/2014/main" id="{E07A989B-2BB6-4D1B-BAB2-410B9C989799}"/>
              </a:ext>
            </a:extLst>
          </p:cNvPr>
          <p:cNvSpPr>
            <a:spLocks noGrp="1"/>
          </p:cNvSpPr>
          <p:nvPr>
            <p:ph type="title"/>
          </p:nvPr>
        </p:nvSpPr>
        <p:spPr/>
        <p:txBody>
          <a:bodyPr/>
          <a:lstStyle/>
          <a:p>
            <a:r>
              <a:rPr lang="en-US"/>
              <a:t>Click to edit Master title style</a:t>
            </a:r>
          </a:p>
        </p:txBody>
      </p:sp>
      <p:pic>
        <p:nvPicPr>
          <p:cNvPr id="10" name="Picture 9" descr="Text&#10;&#10;Description automatically generated">
            <a:extLst>
              <a:ext uri="{FF2B5EF4-FFF2-40B4-BE49-F238E27FC236}">
                <a16:creationId xmlns:a16="http://schemas.microsoft.com/office/drawing/2014/main" id="{BA01F9A3-308F-4A0E-AA55-96BD962E0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43133228"/>
      </p:ext>
    </p:extLst>
  </p:cSld>
  <p:clrMapOvr>
    <a:masterClrMapping/>
  </p:clrMapOvr>
  <p:extLst>
    <p:ext uri="{DCECCB84-F9BA-43D5-87BE-67443E8EF086}">
      <p15:sldGuideLst xmlns:p15="http://schemas.microsoft.com/office/powerpoint/2012/main">
        <p15:guide id="1" orient="horz" pos="3624">
          <p15:clr>
            <a:srgbClr val="FBAE40"/>
          </p15:clr>
        </p15:guide>
        <p15:guide id="2" orient="horz" pos="2160">
          <p15:clr>
            <a:srgbClr val="FBAE40"/>
          </p15:clr>
        </p15:guide>
        <p15:guide id="3" pos="2832">
          <p15:clr>
            <a:srgbClr val="FBAE40"/>
          </p15:clr>
        </p15:guide>
        <p15:guide id="4" pos="29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Slide_Partial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BBB207-E8FA-4660-9F18-42884F9538A1}"/>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sz="half" idx="1"/>
          </p:nvPr>
        </p:nvSpPr>
        <p:spPr>
          <a:xfrm>
            <a:off x="571500" y="1456430"/>
            <a:ext cx="3931920" cy="4292817"/>
          </a:xfrm>
        </p:spPr>
        <p:txBody>
          <a:bodyPr/>
          <a:lstStyle>
            <a:lvl1pPr marL="91440" indent="-91440">
              <a:buClr>
                <a:schemeClr val="bg1"/>
              </a:buClr>
              <a:buSzPct val="25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2" y="1452577"/>
            <a:ext cx="3931920" cy="4292817"/>
          </a:xfrm>
        </p:spPr>
        <p:txBody>
          <a:bodyPr/>
          <a:lstStyle>
            <a:lvl1pPr marL="91440" indent="-91440">
              <a:buClr>
                <a:schemeClr val="bg1"/>
              </a:buClr>
              <a:buSzPct val="25000"/>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a:extLst>
              <a:ext uri="{FF2B5EF4-FFF2-40B4-BE49-F238E27FC236}">
                <a16:creationId xmlns:a16="http://schemas.microsoft.com/office/drawing/2014/main" id="{A499EF96-1E4F-4CC4-8A8A-1CF4376B503D}"/>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5" name="Title 4">
            <a:extLst>
              <a:ext uri="{FF2B5EF4-FFF2-40B4-BE49-F238E27FC236}">
                <a16:creationId xmlns:a16="http://schemas.microsoft.com/office/drawing/2014/main" id="{E07A989B-2BB6-4D1B-BAB2-410B9C989799}"/>
              </a:ext>
            </a:extLst>
          </p:cNvPr>
          <p:cNvSpPr>
            <a:spLocks noGrp="1"/>
          </p:cNvSpPr>
          <p:nvPr>
            <p:ph type="title"/>
          </p:nvPr>
        </p:nvSpPr>
        <p:spPr/>
        <p:txBody>
          <a:bodyPr/>
          <a:lstStyle/>
          <a:p>
            <a:r>
              <a:rPr lang="en-US"/>
              <a:t>Click to edit Master title style</a:t>
            </a:r>
          </a:p>
        </p:txBody>
      </p:sp>
      <p:pic>
        <p:nvPicPr>
          <p:cNvPr id="10" name="Picture 9" descr="Text&#10;&#10;Description automatically generated">
            <a:extLst>
              <a:ext uri="{FF2B5EF4-FFF2-40B4-BE49-F238E27FC236}">
                <a16:creationId xmlns:a16="http://schemas.microsoft.com/office/drawing/2014/main" id="{BA01F9A3-308F-4A0E-AA55-96BD962E00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789096460"/>
      </p:ext>
    </p:extLst>
  </p:cSld>
  <p:clrMapOvr>
    <a:masterClrMapping/>
  </p:clrMapOvr>
  <p:extLst>
    <p:ext uri="{DCECCB84-F9BA-43D5-87BE-67443E8EF086}">
      <p15:sldGuideLst xmlns:p15="http://schemas.microsoft.com/office/powerpoint/2012/main">
        <p15:guide id="1" orient="horz" pos="3624" userDrawn="1">
          <p15:clr>
            <a:srgbClr val="FBAE40"/>
          </p15:clr>
        </p15:guide>
        <p15:guide id="2" orient="horz" pos="2160" userDrawn="1">
          <p15:clr>
            <a:srgbClr val="FBAE40"/>
          </p15:clr>
        </p15:guide>
        <p15:guide id="3" pos="2832" userDrawn="1">
          <p15:clr>
            <a:srgbClr val="FBAE40"/>
          </p15:clr>
        </p15:guide>
        <p15:guide id="4" pos="29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e/Contrast Slide_All Bull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BB51C6-D51E-4F8D-968D-A0D1E7C319F1}"/>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p:cNvSpPr>
            <a:spLocks noGrp="1"/>
          </p:cNvSpPr>
          <p:nvPr>
            <p:ph type="body" idx="1"/>
          </p:nvPr>
        </p:nvSpPr>
        <p:spPr>
          <a:xfrm>
            <a:off x="571500" y="1462516"/>
            <a:ext cx="3926682" cy="823912"/>
          </a:xfrm>
        </p:spPr>
        <p:txBody>
          <a:bodyPr anchor="b">
            <a:noAutofit/>
          </a:bodyPr>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629150" y="1462516"/>
            <a:ext cx="3943350" cy="823912"/>
          </a:xfrm>
        </p:spPr>
        <p:txBody>
          <a:bodyPr anchor="b">
            <a:noAutofit/>
          </a:bodyPr>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Slide Number Placeholder 5">
            <a:extLst>
              <a:ext uri="{FF2B5EF4-FFF2-40B4-BE49-F238E27FC236}">
                <a16:creationId xmlns:a16="http://schemas.microsoft.com/office/drawing/2014/main" id="{1D8D2187-99CD-46A4-9836-799F869962A7}"/>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7" name="Title 6">
            <a:extLst>
              <a:ext uri="{FF2B5EF4-FFF2-40B4-BE49-F238E27FC236}">
                <a16:creationId xmlns:a16="http://schemas.microsoft.com/office/drawing/2014/main" id="{7C794210-2132-445B-9A99-9E7964975236}"/>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9B5D67A7-0DED-4D50-AEED-CBBFAFB89919}"/>
              </a:ext>
            </a:extLst>
          </p:cNvPr>
          <p:cNvSpPr>
            <a:spLocks noGrp="1"/>
          </p:cNvSpPr>
          <p:nvPr>
            <p:ph sz="quarter" idx="13"/>
          </p:nvPr>
        </p:nvSpPr>
        <p:spPr>
          <a:xfrm>
            <a:off x="571500" y="2378075"/>
            <a:ext cx="3927475"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2724DEE0-8B61-45B1-808C-808A987626FF}"/>
              </a:ext>
            </a:extLst>
          </p:cNvPr>
          <p:cNvSpPr>
            <a:spLocks noGrp="1"/>
          </p:cNvSpPr>
          <p:nvPr>
            <p:ph sz="quarter" idx="14"/>
          </p:nvPr>
        </p:nvSpPr>
        <p:spPr>
          <a:xfrm>
            <a:off x="4645027" y="2378075"/>
            <a:ext cx="3931920" cy="3375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Text&#10;&#10;Description automatically generated">
            <a:extLst>
              <a:ext uri="{FF2B5EF4-FFF2-40B4-BE49-F238E27FC236}">
                <a16:creationId xmlns:a16="http://schemas.microsoft.com/office/drawing/2014/main" id="{3F6BB2F7-5924-4C44-800A-35961D183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2697397969"/>
      </p:ext>
    </p:extLst>
  </p:cSld>
  <p:clrMapOvr>
    <a:masterClrMapping/>
  </p:clrMapOvr>
  <p:extLst>
    <p:ext uri="{DCECCB84-F9BA-43D5-87BE-67443E8EF086}">
      <p15:sldGuideLst xmlns:p15="http://schemas.microsoft.com/office/powerpoint/2012/main">
        <p15:guide id="1" orient="horz" pos="3624" userDrawn="1">
          <p15:clr>
            <a:srgbClr val="FBAE40"/>
          </p15:clr>
        </p15:guide>
        <p15:guide id="2" pos="2832" userDrawn="1">
          <p15:clr>
            <a:srgbClr val="FBAE40"/>
          </p15:clr>
        </p15:guide>
        <p15:guide id="3" pos="29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e/Contrast Slide_Partial Bulle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BB51C6-D51E-4F8D-968D-A0D1E7C319F1}"/>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 Placeholder 2"/>
          <p:cNvSpPr>
            <a:spLocks noGrp="1"/>
          </p:cNvSpPr>
          <p:nvPr>
            <p:ph type="body" idx="1"/>
          </p:nvPr>
        </p:nvSpPr>
        <p:spPr>
          <a:xfrm>
            <a:off x="571500" y="1462516"/>
            <a:ext cx="3926682" cy="823912"/>
          </a:xfrm>
        </p:spPr>
        <p:txBody>
          <a:bodyPr anchor="b">
            <a:noAutofit/>
          </a:bodyPr>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629150" y="1462516"/>
            <a:ext cx="3943350" cy="823912"/>
          </a:xfrm>
        </p:spPr>
        <p:txBody>
          <a:bodyPr anchor="b">
            <a:noAutofit/>
          </a:bodyPr>
          <a:lstStyle>
            <a:lvl1pPr marL="0" indent="0">
              <a:spcBef>
                <a:spcPts val="0"/>
              </a:spcBef>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Slide Number Placeholder 5">
            <a:extLst>
              <a:ext uri="{FF2B5EF4-FFF2-40B4-BE49-F238E27FC236}">
                <a16:creationId xmlns:a16="http://schemas.microsoft.com/office/drawing/2014/main" id="{1D8D2187-99CD-46A4-9836-799F869962A7}"/>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7" name="Title 6">
            <a:extLst>
              <a:ext uri="{FF2B5EF4-FFF2-40B4-BE49-F238E27FC236}">
                <a16:creationId xmlns:a16="http://schemas.microsoft.com/office/drawing/2014/main" id="{7C794210-2132-445B-9A99-9E7964975236}"/>
              </a:ext>
            </a:extLst>
          </p:cNvPr>
          <p:cNvSpPr>
            <a:spLocks noGrp="1"/>
          </p:cNvSpPr>
          <p:nvPr>
            <p:ph type="title"/>
          </p:nvPr>
        </p:nvSpPr>
        <p:spPr/>
        <p:txBody>
          <a:bodyPr/>
          <a:lstStyle/>
          <a:p>
            <a:r>
              <a:rPr lang="en-US"/>
              <a:t>Click to edit Master title style</a:t>
            </a:r>
          </a:p>
        </p:txBody>
      </p:sp>
      <p:sp>
        <p:nvSpPr>
          <p:cNvPr id="9" name="Content Placeholder 8">
            <a:extLst>
              <a:ext uri="{FF2B5EF4-FFF2-40B4-BE49-F238E27FC236}">
                <a16:creationId xmlns:a16="http://schemas.microsoft.com/office/drawing/2014/main" id="{9B5D67A7-0DED-4D50-AEED-CBBFAFB89919}"/>
              </a:ext>
            </a:extLst>
          </p:cNvPr>
          <p:cNvSpPr>
            <a:spLocks noGrp="1"/>
          </p:cNvSpPr>
          <p:nvPr>
            <p:ph sz="quarter" idx="13"/>
          </p:nvPr>
        </p:nvSpPr>
        <p:spPr>
          <a:xfrm>
            <a:off x="571500" y="2378075"/>
            <a:ext cx="3927475" cy="3375025"/>
          </a:xfrm>
        </p:spPr>
        <p:txBody>
          <a:bodyPr/>
          <a:lstStyle>
            <a:lvl1pPr marL="91440" indent="-91440">
              <a:buClr>
                <a:schemeClr val="bg1"/>
              </a:buClr>
              <a:buSzPct val="250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a:extLst>
              <a:ext uri="{FF2B5EF4-FFF2-40B4-BE49-F238E27FC236}">
                <a16:creationId xmlns:a16="http://schemas.microsoft.com/office/drawing/2014/main" id="{2724DEE0-8B61-45B1-808C-808A987626FF}"/>
              </a:ext>
            </a:extLst>
          </p:cNvPr>
          <p:cNvSpPr>
            <a:spLocks noGrp="1"/>
          </p:cNvSpPr>
          <p:nvPr>
            <p:ph sz="quarter" idx="14"/>
          </p:nvPr>
        </p:nvSpPr>
        <p:spPr>
          <a:xfrm>
            <a:off x="4645027" y="2378075"/>
            <a:ext cx="3931920" cy="3375025"/>
          </a:xfrm>
        </p:spPr>
        <p:txBody>
          <a:bodyPr/>
          <a:lstStyle>
            <a:lvl1pPr marL="91440" indent="-91440">
              <a:buClr>
                <a:schemeClr val="bg1"/>
              </a:buClr>
              <a:buSzPct val="250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Text&#10;&#10;Description automatically generated">
            <a:extLst>
              <a:ext uri="{FF2B5EF4-FFF2-40B4-BE49-F238E27FC236}">
                <a16:creationId xmlns:a16="http://schemas.microsoft.com/office/drawing/2014/main" id="{3F6BB2F7-5924-4C44-800A-35961D183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808080917"/>
      </p:ext>
    </p:extLst>
  </p:cSld>
  <p:clrMapOvr>
    <a:masterClrMapping/>
  </p:clrMapOvr>
  <p:extLst>
    <p:ext uri="{DCECCB84-F9BA-43D5-87BE-67443E8EF086}">
      <p15:sldGuideLst xmlns:p15="http://schemas.microsoft.com/office/powerpoint/2012/main">
        <p15:guide id="1" orient="horz" pos="3624">
          <p15:clr>
            <a:srgbClr val="FBAE40"/>
          </p15:clr>
        </p15:guide>
        <p15:guide id="2" pos="2832">
          <p15:clr>
            <a:srgbClr val="FBAE40"/>
          </p15:clr>
        </p15:guide>
        <p15:guide id="3" pos="29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Slide_All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FF20C8-6585-439C-9830-60529205DE5D}"/>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71500" y="457200"/>
            <a:ext cx="3007519" cy="1600200"/>
          </a:xfrm>
        </p:spPr>
        <p:txBody>
          <a:bodyPr anchor="b">
            <a:noAutofit/>
          </a:bodyPr>
          <a:lstStyle>
            <a:lvl1pPr>
              <a:defRPr sz="2400"/>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2212554-7ABE-47FE-B68D-8037A1D8A3AA}"/>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7" name="Content Placeholder 6">
            <a:extLst>
              <a:ext uri="{FF2B5EF4-FFF2-40B4-BE49-F238E27FC236}">
                <a16:creationId xmlns:a16="http://schemas.microsoft.com/office/drawing/2014/main" id="{733EBC82-8606-411E-BFEB-0E660E49DEC9}"/>
              </a:ext>
            </a:extLst>
          </p:cNvPr>
          <p:cNvSpPr>
            <a:spLocks noGrp="1"/>
          </p:cNvSpPr>
          <p:nvPr>
            <p:ph sz="quarter" idx="13"/>
          </p:nvPr>
        </p:nvSpPr>
        <p:spPr>
          <a:xfrm>
            <a:off x="571500" y="2128838"/>
            <a:ext cx="3008313" cy="3619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A903700-0907-4038-ADBA-33827977679E}"/>
              </a:ext>
            </a:extLst>
          </p:cNvPr>
          <p:cNvSpPr>
            <a:spLocks noGrp="1"/>
          </p:cNvSpPr>
          <p:nvPr>
            <p:ph sz="quarter" idx="14"/>
          </p:nvPr>
        </p:nvSpPr>
        <p:spPr>
          <a:xfrm>
            <a:off x="3709988" y="457200"/>
            <a:ext cx="4862512" cy="5295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a:extLst>
              <a:ext uri="{FF2B5EF4-FFF2-40B4-BE49-F238E27FC236}">
                <a16:creationId xmlns:a16="http://schemas.microsoft.com/office/drawing/2014/main" id="{C94E126C-BD31-402F-AE5D-C14EE867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193587842"/>
      </p:ext>
    </p:extLst>
  </p:cSld>
  <p:clrMapOvr>
    <a:masterClrMapping/>
  </p:clrMapOvr>
  <p:extLst>
    <p:ext uri="{DCECCB84-F9BA-43D5-87BE-67443E8EF086}">
      <p15:sldGuideLst xmlns:p15="http://schemas.microsoft.com/office/powerpoint/2012/main">
        <p15:guide id="1" orient="horz" pos="3624" userDrawn="1">
          <p15:clr>
            <a:srgbClr val="FBAE40"/>
          </p15:clr>
        </p15:guide>
        <p15:guide id="2" orient="horz" pos="1344" userDrawn="1">
          <p15:clr>
            <a:srgbClr val="FBAE40"/>
          </p15:clr>
        </p15:guide>
        <p15:guide id="3" pos="2256" userDrawn="1">
          <p15:clr>
            <a:srgbClr val="FBAE40"/>
          </p15:clr>
        </p15:guide>
        <p15:guide id="4" pos="2328" userDrawn="1">
          <p15:clr>
            <a:srgbClr val="FBAE40"/>
          </p15:clr>
        </p15:guide>
        <p15:guide id="5" orient="horz" pos="12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Slide_Partial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FF20C8-6585-439C-9830-60529205DE5D}"/>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571500" y="457200"/>
            <a:ext cx="3007519" cy="1600200"/>
          </a:xfrm>
        </p:spPr>
        <p:txBody>
          <a:bodyPr anchor="b">
            <a:noAutofit/>
          </a:bodyPr>
          <a:lstStyle>
            <a:lvl1pPr>
              <a:defRPr sz="2400"/>
            </a:lvl1pPr>
          </a:lstStyle>
          <a:p>
            <a:r>
              <a:rPr lang="en-US"/>
              <a:t>Click to edit Master title style</a:t>
            </a:r>
            <a:endParaRPr lang="en-US" dirty="0"/>
          </a:p>
        </p:txBody>
      </p:sp>
      <p:sp>
        <p:nvSpPr>
          <p:cNvPr id="13" name="Slide Number Placeholder 5">
            <a:extLst>
              <a:ext uri="{FF2B5EF4-FFF2-40B4-BE49-F238E27FC236}">
                <a16:creationId xmlns:a16="http://schemas.microsoft.com/office/drawing/2014/main" id="{B2212554-7ABE-47FE-B68D-8037A1D8A3AA}"/>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7" name="Content Placeholder 6">
            <a:extLst>
              <a:ext uri="{FF2B5EF4-FFF2-40B4-BE49-F238E27FC236}">
                <a16:creationId xmlns:a16="http://schemas.microsoft.com/office/drawing/2014/main" id="{733EBC82-8606-411E-BFEB-0E660E49DEC9}"/>
              </a:ext>
            </a:extLst>
          </p:cNvPr>
          <p:cNvSpPr>
            <a:spLocks noGrp="1"/>
          </p:cNvSpPr>
          <p:nvPr>
            <p:ph sz="quarter" idx="13"/>
          </p:nvPr>
        </p:nvSpPr>
        <p:spPr>
          <a:xfrm>
            <a:off x="571500" y="2128838"/>
            <a:ext cx="3008313" cy="3619632"/>
          </a:xfrm>
        </p:spPr>
        <p:txBody>
          <a:bodyPr/>
          <a:lstStyle>
            <a:lvl1pPr marL="91440" indent="-91440">
              <a:buClr>
                <a:schemeClr val="bg1"/>
              </a:buClr>
              <a:buSzPct val="250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5A903700-0907-4038-ADBA-33827977679E}"/>
              </a:ext>
            </a:extLst>
          </p:cNvPr>
          <p:cNvSpPr>
            <a:spLocks noGrp="1"/>
          </p:cNvSpPr>
          <p:nvPr>
            <p:ph sz="quarter" idx="14"/>
          </p:nvPr>
        </p:nvSpPr>
        <p:spPr>
          <a:xfrm>
            <a:off x="3709988" y="457200"/>
            <a:ext cx="4862512" cy="5295900"/>
          </a:xfrm>
        </p:spPr>
        <p:txBody>
          <a:bodyPr/>
          <a:lstStyle>
            <a:lvl1pPr marL="91440" indent="-91440">
              <a:buClr>
                <a:schemeClr val="bg1"/>
              </a:buClr>
              <a:buSzPct val="250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a:extLst>
              <a:ext uri="{FF2B5EF4-FFF2-40B4-BE49-F238E27FC236}">
                <a16:creationId xmlns:a16="http://schemas.microsoft.com/office/drawing/2014/main" id="{C94E126C-BD31-402F-AE5D-C14EE867F3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4167080149"/>
      </p:ext>
    </p:extLst>
  </p:cSld>
  <p:clrMapOvr>
    <a:masterClrMapping/>
  </p:clrMapOvr>
  <p:extLst>
    <p:ext uri="{DCECCB84-F9BA-43D5-87BE-67443E8EF086}">
      <p15:sldGuideLst xmlns:p15="http://schemas.microsoft.com/office/powerpoint/2012/main">
        <p15:guide id="1" orient="horz" pos="3624">
          <p15:clr>
            <a:srgbClr val="FBAE40"/>
          </p15:clr>
        </p15:guide>
        <p15:guide id="2" orient="horz" pos="1344">
          <p15:clr>
            <a:srgbClr val="FBAE40"/>
          </p15:clr>
        </p15:guide>
        <p15:guide id="3" pos="2256">
          <p15:clr>
            <a:srgbClr val="FBAE40"/>
          </p15:clr>
        </p15:guide>
        <p15:guide id="4" pos="2328">
          <p15:clr>
            <a:srgbClr val="FBAE40"/>
          </p15:clr>
        </p15:guide>
        <p15:guide id="5" orient="horz" pos="1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ceholder Slide_2">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DC481D0E-E2B3-D0A8-8086-D9D67FE230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5189" y="1505325"/>
            <a:ext cx="5273621" cy="1329315"/>
          </a:xfrm>
          <a:prstGeom prst="rect">
            <a:avLst/>
          </a:prstGeom>
        </p:spPr>
      </p:pic>
      <p:sp>
        <p:nvSpPr>
          <p:cNvPr id="9" name="Rectangle 8"/>
          <p:cNvSpPr/>
          <p:nvPr userDrawn="1"/>
        </p:nvSpPr>
        <p:spPr>
          <a:xfrm>
            <a:off x="0" y="4501662"/>
            <a:ext cx="9144000" cy="2356338"/>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60DF3933-10E1-FFD4-CC2E-F09A1F8DB65F}"/>
              </a:ext>
            </a:extLst>
          </p:cNvPr>
          <p:cNvCxnSpPr>
            <a:cxnSpLocks/>
          </p:cNvCxnSpPr>
          <p:nvPr userDrawn="1"/>
        </p:nvCxnSpPr>
        <p:spPr>
          <a:xfrm>
            <a:off x="3131234" y="2834640"/>
            <a:ext cx="37697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332886-C9CD-1D45-8B19-18BEB2D46CC2}"/>
              </a:ext>
            </a:extLst>
          </p:cNvPr>
          <p:cNvSpPr txBox="1"/>
          <p:nvPr userDrawn="1"/>
        </p:nvSpPr>
        <p:spPr>
          <a:xfrm>
            <a:off x="2956631" y="2887043"/>
            <a:ext cx="4118956" cy="307777"/>
          </a:xfrm>
          <a:prstGeom prst="rect">
            <a:avLst/>
          </a:prstGeom>
          <a:noFill/>
        </p:spPr>
        <p:txBody>
          <a:bodyPr wrap="square" rtlCol="0">
            <a:spAutoFit/>
          </a:bodyPr>
          <a:lstStyle/>
          <a:p>
            <a:pPr algn="ctr"/>
            <a:r>
              <a:rPr lang="en-US" sz="1400" b="1" spc="100" dirty="0">
                <a:solidFill>
                  <a:schemeClr val="bg1">
                    <a:lumMod val="50000"/>
                  </a:schemeClr>
                </a:solidFill>
                <a:latin typeface="Oswald" panose="02000503000000000000" pitchFamily="2" charset="0"/>
              </a:rPr>
              <a:t>COMMITTED</a:t>
            </a:r>
            <a:r>
              <a:rPr lang="en-US" sz="1400" b="1" spc="100" baseline="0" dirty="0">
                <a:solidFill>
                  <a:schemeClr val="bg1">
                    <a:lumMod val="50000"/>
                  </a:schemeClr>
                </a:solidFill>
                <a:latin typeface="Oswald" panose="02000503000000000000" pitchFamily="2" charset="0"/>
              </a:rPr>
              <a:t> TO EXCELLENCE IN GOVERNMENT </a:t>
            </a:r>
            <a:endParaRPr lang="en-US" sz="1400" b="1" spc="100" dirty="0">
              <a:solidFill>
                <a:schemeClr val="bg1">
                  <a:lumMod val="50000"/>
                </a:schemeClr>
              </a:solidFill>
              <a:latin typeface="Oswald" panose="02000503000000000000" pitchFamily="2" charset="0"/>
            </a:endParaRPr>
          </a:p>
        </p:txBody>
      </p:sp>
    </p:spTree>
    <p:extLst>
      <p:ext uri="{BB962C8B-B14F-4D97-AF65-F5344CB8AC3E}">
        <p14:creationId xmlns:p14="http://schemas.microsoft.com/office/powerpoint/2010/main" val="110521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lide_Header Bar_All 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20531-14C3-4E91-A3DA-3D56906BEDFC}"/>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p:cNvSpPr/>
          <p:nvPr userDrawn="1"/>
        </p:nvSpPr>
        <p:spPr>
          <a:xfrm>
            <a:off x="0" y="-1"/>
            <a:ext cx="9144000" cy="112831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Slide Number Placeholder 5">
            <a:extLst>
              <a:ext uri="{FF2B5EF4-FFF2-40B4-BE49-F238E27FC236}">
                <a16:creationId xmlns:a16="http://schemas.microsoft.com/office/drawing/2014/main" id="{6451B905-5E76-4D47-AB3D-486CAB950491}"/>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3" name="Title 2">
            <a:extLst>
              <a:ext uri="{FF2B5EF4-FFF2-40B4-BE49-F238E27FC236}">
                <a16:creationId xmlns:a16="http://schemas.microsoft.com/office/drawing/2014/main" id="{136FE111-29D9-4234-8FA1-B9AE6A102C34}"/>
              </a:ext>
            </a:extLst>
          </p:cNvPr>
          <p:cNvSpPr>
            <a:spLocks noGrp="1"/>
          </p:cNvSpPr>
          <p:nvPr>
            <p:ph type="title"/>
          </p:nvPr>
        </p:nvSpPr>
        <p:spPr>
          <a:xfrm>
            <a:off x="571500" y="117476"/>
            <a:ext cx="8001000" cy="829436"/>
          </a:xfrm>
        </p:spPr>
        <p:txBody>
          <a:bodyPr/>
          <a:lstStyle>
            <a:lvl1pPr>
              <a:defRPr>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61199E6-9EEE-4B88-AF27-16E4274B0C77}"/>
              </a:ext>
            </a:extLst>
          </p:cNvPr>
          <p:cNvSpPr>
            <a:spLocks noGrp="1"/>
          </p:cNvSpPr>
          <p:nvPr>
            <p:ph sz="quarter" idx="13"/>
          </p:nvPr>
        </p:nvSpPr>
        <p:spPr>
          <a:xfrm>
            <a:off x="571500" y="1447800"/>
            <a:ext cx="8001000" cy="430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Text&#10;&#10;Description automatically generated">
            <a:extLst>
              <a:ext uri="{FF2B5EF4-FFF2-40B4-BE49-F238E27FC236}">
                <a16:creationId xmlns:a16="http://schemas.microsoft.com/office/drawing/2014/main" id="{5FD924F0-ACFE-4C92-8203-8D36BC1AAE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3925015197"/>
      </p:ext>
    </p:extLst>
  </p:cSld>
  <p:clrMapOvr>
    <a:masterClrMapping/>
  </p:clrMapOvr>
  <p:extLst>
    <p:ext uri="{DCECCB84-F9BA-43D5-87BE-67443E8EF086}">
      <p15:sldGuideLst xmlns:p15="http://schemas.microsoft.com/office/powerpoint/2012/main">
        <p15:guide id="4" orient="horz" pos="362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lide_Header Bar_Partial Bulle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20531-14C3-4E91-A3DA-3D56906BEDFC}"/>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4" name="Rectangle 3"/>
          <p:cNvSpPr/>
          <p:nvPr userDrawn="1"/>
        </p:nvSpPr>
        <p:spPr>
          <a:xfrm>
            <a:off x="0" y="-1"/>
            <a:ext cx="9144000" cy="112831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Slide Number Placeholder 5">
            <a:extLst>
              <a:ext uri="{FF2B5EF4-FFF2-40B4-BE49-F238E27FC236}">
                <a16:creationId xmlns:a16="http://schemas.microsoft.com/office/drawing/2014/main" id="{6451B905-5E76-4D47-AB3D-486CAB950491}"/>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3" name="Title 2">
            <a:extLst>
              <a:ext uri="{FF2B5EF4-FFF2-40B4-BE49-F238E27FC236}">
                <a16:creationId xmlns:a16="http://schemas.microsoft.com/office/drawing/2014/main" id="{136FE111-29D9-4234-8FA1-B9AE6A102C34}"/>
              </a:ext>
            </a:extLst>
          </p:cNvPr>
          <p:cNvSpPr>
            <a:spLocks noGrp="1"/>
          </p:cNvSpPr>
          <p:nvPr>
            <p:ph type="title"/>
          </p:nvPr>
        </p:nvSpPr>
        <p:spPr>
          <a:xfrm>
            <a:off x="571500" y="117476"/>
            <a:ext cx="8001000" cy="829436"/>
          </a:xfrm>
        </p:spPr>
        <p:txBody>
          <a:bodyPr/>
          <a:lstStyle>
            <a:lvl1pPr>
              <a:defRPr>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661199E6-9EEE-4B88-AF27-16E4274B0C77}"/>
              </a:ext>
            </a:extLst>
          </p:cNvPr>
          <p:cNvSpPr>
            <a:spLocks noGrp="1"/>
          </p:cNvSpPr>
          <p:nvPr>
            <p:ph sz="quarter" idx="13"/>
          </p:nvPr>
        </p:nvSpPr>
        <p:spPr>
          <a:xfrm>
            <a:off x="571500" y="1447800"/>
            <a:ext cx="8001000" cy="4305300"/>
          </a:xfrm>
        </p:spPr>
        <p:txBody>
          <a:bodyPr/>
          <a:lstStyle>
            <a:lvl1pPr marL="91440" indent="-91440">
              <a:buClr>
                <a:schemeClr val="bg1"/>
              </a:buClr>
              <a:buSzPct val="250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a:extLst>
              <a:ext uri="{FF2B5EF4-FFF2-40B4-BE49-F238E27FC236}">
                <a16:creationId xmlns:a16="http://schemas.microsoft.com/office/drawing/2014/main" id="{5FD924F0-ACFE-4C92-8203-8D36BC1AAE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2987982162"/>
      </p:ext>
    </p:extLst>
  </p:cSld>
  <p:clrMapOvr>
    <a:masterClrMapping/>
  </p:clrMapOvr>
  <p:extLst>
    <p:ext uri="{DCECCB84-F9BA-43D5-87BE-67443E8EF086}">
      <p15:sldGuideLst xmlns:p15="http://schemas.microsoft.com/office/powerpoint/2012/main">
        <p15:guide id="4" orient="horz" pos="36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ta Color Recommendation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9B7D65-9D0F-4B3F-A7F7-97ABE663200F}"/>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aphicFrame>
        <p:nvGraphicFramePr>
          <p:cNvPr id="3" name="Diagram 2"/>
          <p:cNvGraphicFramePr/>
          <p:nvPr userDrawn="1"/>
        </p:nvGraphicFramePr>
        <p:xfrm>
          <a:off x="117703" y="2491139"/>
          <a:ext cx="3332729" cy="239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hart 12"/>
          <p:cNvGraphicFramePr/>
          <p:nvPr userDrawn="1">
            <p:extLst>
              <p:ext uri="{D42A27DB-BD31-4B8C-83A1-F6EECF244321}">
                <p14:modId xmlns:p14="http://schemas.microsoft.com/office/powerpoint/2010/main" val="3244781556"/>
              </p:ext>
            </p:extLst>
          </p:nvPr>
        </p:nvGraphicFramePr>
        <p:xfrm>
          <a:off x="3877866" y="3161346"/>
          <a:ext cx="2722915" cy="23879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p:cNvGraphicFramePr/>
          <p:nvPr userDrawn="1">
            <p:extLst>
              <p:ext uri="{D42A27DB-BD31-4B8C-83A1-F6EECF244321}">
                <p14:modId xmlns:p14="http://schemas.microsoft.com/office/powerpoint/2010/main" val="2194787290"/>
              </p:ext>
            </p:extLst>
          </p:nvPr>
        </p:nvGraphicFramePr>
        <p:xfrm>
          <a:off x="6351399" y="1379152"/>
          <a:ext cx="2426494" cy="21568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Diagram 16"/>
          <p:cNvGraphicFramePr/>
          <p:nvPr userDrawn="1"/>
        </p:nvGraphicFramePr>
        <p:xfrm>
          <a:off x="3122073" y="1217655"/>
          <a:ext cx="2605509" cy="173031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Title 1">
            <a:extLst>
              <a:ext uri="{FF2B5EF4-FFF2-40B4-BE49-F238E27FC236}">
                <a16:creationId xmlns:a16="http://schemas.microsoft.com/office/drawing/2014/main" id="{CABB83E6-8100-4EB2-AAE2-048D04D24D6C}"/>
              </a:ext>
            </a:extLst>
          </p:cNvPr>
          <p:cNvSpPr>
            <a:spLocks noGrp="1"/>
          </p:cNvSpPr>
          <p:nvPr>
            <p:ph type="title"/>
          </p:nvPr>
        </p:nvSpPr>
        <p:spPr>
          <a:xfrm>
            <a:off x="571500" y="-286906"/>
            <a:ext cx="8001000" cy="1330324"/>
          </a:xfrm>
        </p:spPr>
        <p:txBody>
          <a:bodyPr>
            <a:noAutofit/>
          </a:bodyPr>
          <a:lstStyle>
            <a:lvl1pPr algn="ctr">
              <a:defRPr/>
            </a:lvl1pPr>
          </a:lstStyle>
          <a:p>
            <a:r>
              <a:rPr lang="en-US"/>
              <a:t>Click to edit Master title style</a:t>
            </a:r>
          </a:p>
        </p:txBody>
      </p:sp>
    </p:spTree>
    <p:extLst>
      <p:ext uri="{BB962C8B-B14F-4D97-AF65-F5344CB8AC3E}">
        <p14:creationId xmlns:p14="http://schemas.microsoft.com/office/powerpoint/2010/main" val="495440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iler Plat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4DCC143-E67F-4058-9F06-047F645747A4}"/>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9A2E743-342E-5B97-3F32-35B67E0EE90C}"/>
              </a:ext>
            </a:extLst>
          </p:cNvPr>
          <p:cNvGrpSpPr/>
          <p:nvPr userDrawn="1"/>
        </p:nvGrpSpPr>
        <p:grpSpPr>
          <a:xfrm>
            <a:off x="2121693" y="1182934"/>
            <a:ext cx="4900613" cy="3683037"/>
            <a:chOff x="2121693" y="1182934"/>
            <a:chExt cx="4900613" cy="3683037"/>
          </a:xfrm>
        </p:grpSpPr>
        <p:pic>
          <p:nvPicPr>
            <p:cNvPr id="3" name="Picture 2" descr="Logo, company name&#10;&#10;Description automatically generated">
              <a:extLst>
                <a:ext uri="{FF2B5EF4-FFF2-40B4-BE49-F238E27FC236}">
                  <a16:creationId xmlns:a16="http://schemas.microsoft.com/office/drawing/2014/main" id="{82BC9187-77EA-8464-1855-85C0B2D343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81565" y="1182934"/>
              <a:ext cx="1780870" cy="1683204"/>
            </a:xfrm>
            <a:prstGeom prst="rect">
              <a:avLst/>
            </a:prstGeom>
          </p:spPr>
        </p:pic>
        <p:sp>
          <p:nvSpPr>
            <p:cNvPr id="2" name="TextBox 1"/>
            <p:cNvSpPr txBox="1"/>
            <p:nvPr userDrawn="1"/>
          </p:nvSpPr>
          <p:spPr>
            <a:xfrm>
              <a:off x="2121693" y="3191730"/>
              <a:ext cx="4900613" cy="1674241"/>
            </a:xfrm>
            <a:prstGeom prst="rect">
              <a:avLst/>
            </a:prstGeom>
            <a:noFill/>
          </p:spPr>
          <p:txBody>
            <a:bodyPr wrap="square" rtlCol="0">
              <a:spAutoFit/>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Arial"/>
                  <a:ea typeface="+mn-ea"/>
                  <a:cs typeface="+mn-cs"/>
                </a:rPr>
                <a:t>Since 1927, the Carl Vinson Institute of Government has been an integral part of the University of Georgia. A public service and outreach unit of the university, the Institute of Government is the largest and most comprehensive university based organization serving governments in the United States through research services, customized assistance, training and development, and the application of technology.</a:t>
              </a:r>
            </a:p>
          </p:txBody>
        </p:sp>
      </p:grpSp>
    </p:spTree>
    <p:extLst>
      <p:ext uri="{BB962C8B-B14F-4D97-AF65-F5344CB8AC3E}">
        <p14:creationId xmlns:p14="http://schemas.microsoft.com/office/powerpoint/2010/main" val="446296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nect with Us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840CC2-8757-44BA-BFBD-E43663C537A3}"/>
              </a:ext>
            </a:extLst>
          </p:cNvPr>
          <p:cNvSpPr/>
          <p:nvPr userDrawn="1"/>
        </p:nvSpPr>
        <p:spPr>
          <a:xfrm>
            <a:off x="0" y="592455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8"/>
          <p:cNvSpPr/>
          <p:nvPr userDrawn="1"/>
        </p:nvSpPr>
        <p:spPr>
          <a:xfrm>
            <a:off x="-2" y="1"/>
            <a:ext cx="9144000" cy="973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15" name="Title 1"/>
          <p:cNvSpPr>
            <a:spLocks noGrp="1"/>
          </p:cNvSpPr>
          <p:nvPr>
            <p:ph type="title" hasCustomPrompt="1"/>
          </p:nvPr>
        </p:nvSpPr>
        <p:spPr>
          <a:xfrm>
            <a:off x="571500" y="412885"/>
            <a:ext cx="8001000" cy="1187315"/>
          </a:xfrm>
        </p:spPr>
        <p:txBody>
          <a:bodyPr>
            <a:noAutofit/>
          </a:bodyPr>
          <a:lstStyle>
            <a:lvl1pPr algn="ctr">
              <a:defRPr/>
            </a:lvl1pPr>
          </a:lstStyle>
          <a:p>
            <a:r>
              <a:rPr lang="en-US" dirty="0"/>
              <a:t>Click To Edit Master Title Style</a:t>
            </a:r>
          </a:p>
        </p:txBody>
      </p:sp>
      <p:pic>
        <p:nvPicPr>
          <p:cNvPr id="19" name="Picture 18">
            <a:extLst>
              <a:ext uri="{FF2B5EF4-FFF2-40B4-BE49-F238E27FC236}">
                <a16:creationId xmlns:a16="http://schemas.microsoft.com/office/drawing/2014/main" id="{5087AC5B-6A39-41CD-835E-96F619D229E1}"/>
              </a:ext>
            </a:extLst>
          </p:cNvPr>
          <p:cNvPicPr>
            <a:picLocks noChangeAspect="1"/>
          </p:cNvPicPr>
          <p:nvPr userDrawn="1"/>
        </p:nvPicPr>
        <p:blipFill rotWithShape="1">
          <a:blip r:embed="rId2"/>
          <a:srcRect b="20882"/>
          <a:stretch/>
        </p:blipFill>
        <p:spPr>
          <a:xfrm>
            <a:off x="1188718" y="2690669"/>
            <a:ext cx="6766560" cy="1764906"/>
          </a:xfrm>
          <a:prstGeom prst="rect">
            <a:avLst/>
          </a:prstGeom>
        </p:spPr>
      </p:pic>
      <p:grpSp>
        <p:nvGrpSpPr>
          <p:cNvPr id="20" name="Group 19">
            <a:extLst>
              <a:ext uri="{FF2B5EF4-FFF2-40B4-BE49-F238E27FC236}">
                <a16:creationId xmlns:a16="http://schemas.microsoft.com/office/drawing/2014/main" id="{14408A39-190E-434B-97A4-D4516C21B6BA}"/>
              </a:ext>
            </a:extLst>
          </p:cNvPr>
          <p:cNvGrpSpPr/>
          <p:nvPr userDrawn="1"/>
        </p:nvGrpSpPr>
        <p:grpSpPr>
          <a:xfrm>
            <a:off x="3102013" y="5024009"/>
            <a:ext cx="2939969" cy="604420"/>
            <a:chOff x="4333004" y="5154115"/>
            <a:chExt cx="3247579" cy="646490"/>
          </a:xfrm>
        </p:grpSpPr>
        <p:pic>
          <p:nvPicPr>
            <p:cNvPr id="21" name="Picture 20" descr="Www Icon Website · Free image on Pixabay">
              <a:extLst>
                <a:ext uri="{FF2B5EF4-FFF2-40B4-BE49-F238E27FC236}">
                  <a16:creationId xmlns:a16="http://schemas.microsoft.com/office/drawing/2014/main" id="{06A7E134-CF26-4AF2-A3F2-587D106DE03E}"/>
                </a:ext>
              </a:extLst>
            </p:cNvPr>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33004" y="5154115"/>
              <a:ext cx="665198" cy="646490"/>
            </a:xfrm>
            <a:prstGeom prst="rect">
              <a:avLst/>
            </a:prstGeom>
          </p:spPr>
        </p:pic>
        <p:sp>
          <p:nvSpPr>
            <p:cNvPr id="22" name="TextBox 21">
              <a:extLst>
                <a:ext uri="{FF2B5EF4-FFF2-40B4-BE49-F238E27FC236}">
                  <a16:creationId xmlns:a16="http://schemas.microsoft.com/office/drawing/2014/main" id="{301E2FCB-6C81-46E8-81E1-4481EC9A07AA}"/>
                </a:ext>
              </a:extLst>
            </p:cNvPr>
            <p:cNvSpPr txBox="1"/>
            <p:nvPr userDrawn="1"/>
          </p:nvSpPr>
          <p:spPr>
            <a:xfrm>
              <a:off x="5092236" y="5292694"/>
              <a:ext cx="2488347" cy="369332"/>
            </a:xfrm>
            <a:prstGeom prst="rect">
              <a:avLst/>
            </a:prstGeom>
            <a:noFill/>
          </p:spPr>
          <p:txBody>
            <a:bodyPr wrap="square" rtlCol="0">
              <a:spAutoFit/>
            </a:bodyPr>
            <a:lstStyle/>
            <a:p>
              <a:r>
                <a:rPr lang="en-US" sz="1600" b="1" dirty="0"/>
                <a:t>www.cviog.uga.edu</a:t>
              </a:r>
            </a:p>
          </p:txBody>
        </p:sp>
      </p:grpSp>
      <p:cxnSp>
        <p:nvCxnSpPr>
          <p:cNvPr id="8" name="Straight Connector 7">
            <a:extLst>
              <a:ext uri="{FF2B5EF4-FFF2-40B4-BE49-F238E27FC236}">
                <a16:creationId xmlns:a16="http://schemas.microsoft.com/office/drawing/2014/main" id="{46DBCAF7-F707-473C-A121-82247485A886}"/>
              </a:ext>
            </a:extLst>
          </p:cNvPr>
          <p:cNvCxnSpPr>
            <a:cxnSpLocks/>
          </p:cNvCxnSpPr>
          <p:nvPr userDrawn="1"/>
        </p:nvCxnSpPr>
        <p:spPr>
          <a:xfrm>
            <a:off x="3036876" y="2690669"/>
            <a:ext cx="0" cy="1607011"/>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543BC93-08DB-4E63-9143-112FFE0A7EF6}"/>
              </a:ext>
            </a:extLst>
          </p:cNvPr>
          <p:cNvCxnSpPr>
            <a:cxnSpLocks/>
          </p:cNvCxnSpPr>
          <p:nvPr userDrawn="1"/>
        </p:nvCxnSpPr>
        <p:spPr>
          <a:xfrm>
            <a:off x="5907538" y="2690669"/>
            <a:ext cx="0" cy="160701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99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1_Left Aligned">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71500" y="1600199"/>
            <a:ext cx="8001001" cy="1987551"/>
          </a:xfrm>
        </p:spPr>
        <p:txBody>
          <a:bodyPr anchor="b">
            <a:noAutofit/>
          </a:bodyPr>
          <a:lstStyle>
            <a:lvl1pPr algn="l">
              <a:defRPr sz="3200" b="1"/>
            </a:lvl1pPr>
          </a:lstStyle>
          <a:p>
            <a:r>
              <a:rPr lang="en-US" dirty="0"/>
              <a:t>CLICK TO EDIT MASTER TITLE STYLE</a:t>
            </a:r>
          </a:p>
        </p:txBody>
      </p:sp>
      <p:sp>
        <p:nvSpPr>
          <p:cNvPr id="11" name="Subtitle 2"/>
          <p:cNvSpPr>
            <a:spLocks noGrp="1"/>
          </p:cNvSpPr>
          <p:nvPr>
            <p:ph type="subTitle" idx="1" hasCustomPrompt="1"/>
          </p:nvPr>
        </p:nvSpPr>
        <p:spPr>
          <a:xfrm>
            <a:off x="571501" y="3733801"/>
            <a:ext cx="8001000" cy="914399"/>
          </a:xfrm>
        </p:spPr>
        <p:txBody>
          <a:bodyPr>
            <a:noAutofit/>
          </a:bodyPr>
          <a:lstStyle>
            <a:lvl1pPr marL="0" indent="0" algn="l">
              <a:spcBef>
                <a:spcPts val="0"/>
              </a:spcBef>
              <a:buNone/>
              <a:defRPr sz="32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userDrawn="1"/>
        </p:nvSpPr>
        <p:spPr>
          <a:xfrm>
            <a:off x="0" y="4866469"/>
            <a:ext cx="9144000" cy="199153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1F3F1C7E-8692-44CE-BCEA-C4B0928CD3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720" y="428105"/>
            <a:ext cx="3441701" cy="867545"/>
          </a:xfrm>
          <a:prstGeom prst="rect">
            <a:avLst/>
          </a:prstGeom>
        </p:spPr>
      </p:pic>
    </p:spTree>
    <p:extLst>
      <p:ext uri="{BB962C8B-B14F-4D97-AF65-F5344CB8AC3E}">
        <p14:creationId xmlns:p14="http://schemas.microsoft.com/office/powerpoint/2010/main" val="2498027719"/>
      </p:ext>
    </p:extLst>
  </p:cSld>
  <p:clrMapOvr>
    <a:masterClrMapping/>
  </p:clrMapOvr>
  <p:extLst>
    <p:ext uri="{DCECCB84-F9BA-43D5-87BE-67443E8EF086}">
      <p15:sldGuideLst xmlns:p15="http://schemas.microsoft.com/office/powerpoint/2012/main">
        <p15:guide id="1" orient="horz" pos="2928" userDrawn="1">
          <p15:clr>
            <a:srgbClr val="FBAE40"/>
          </p15:clr>
        </p15:guide>
        <p15:guide id="2" orient="horz" pos="2352" userDrawn="1">
          <p15:clr>
            <a:srgbClr val="FBAE40"/>
          </p15:clr>
        </p15:guide>
        <p15:guide id="4" orient="horz" pos="22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2_Center Aligned">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571501" y="1600200"/>
            <a:ext cx="8001000" cy="1989690"/>
          </a:xfrm>
        </p:spPr>
        <p:txBody>
          <a:bodyPr anchor="b">
            <a:normAutofit/>
          </a:bodyPr>
          <a:lstStyle>
            <a:lvl1pPr algn="ctr">
              <a:defRPr sz="3200" b="1"/>
            </a:lvl1pPr>
          </a:lstStyle>
          <a:p>
            <a:r>
              <a:rPr lang="en-US" dirty="0"/>
              <a:t>CLICK TO EDIT MASTER TITLE STYLE</a:t>
            </a:r>
          </a:p>
        </p:txBody>
      </p:sp>
      <p:sp>
        <p:nvSpPr>
          <p:cNvPr id="11" name="Subtitle 2"/>
          <p:cNvSpPr>
            <a:spLocks noGrp="1"/>
          </p:cNvSpPr>
          <p:nvPr>
            <p:ph type="subTitle" idx="1" hasCustomPrompt="1"/>
          </p:nvPr>
        </p:nvSpPr>
        <p:spPr>
          <a:xfrm>
            <a:off x="571501" y="3733800"/>
            <a:ext cx="8001000" cy="952500"/>
          </a:xfrm>
        </p:spPr>
        <p:txBody>
          <a:bodyPr>
            <a:noAutofit/>
          </a:bodyPr>
          <a:lstStyle>
            <a:lvl1pPr marL="0" indent="0" algn="ctr">
              <a:spcBef>
                <a:spcPts val="0"/>
              </a:spcBef>
              <a:buNone/>
              <a:defRPr sz="2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11"/>
          <p:cNvSpPr/>
          <p:nvPr userDrawn="1"/>
        </p:nvSpPr>
        <p:spPr>
          <a:xfrm>
            <a:off x="0" y="4866469"/>
            <a:ext cx="9144000" cy="199153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C6D84F4F-7BBC-49D2-922B-703BAD2A6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720" y="428105"/>
            <a:ext cx="3441701" cy="867545"/>
          </a:xfrm>
          <a:prstGeom prst="rect">
            <a:avLst/>
          </a:prstGeom>
        </p:spPr>
      </p:pic>
    </p:spTree>
    <p:extLst>
      <p:ext uri="{BB962C8B-B14F-4D97-AF65-F5344CB8AC3E}">
        <p14:creationId xmlns:p14="http://schemas.microsoft.com/office/powerpoint/2010/main" val="3899256156"/>
      </p:ext>
    </p:extLst>
  </p:cSld>
  <p:clrMapOvr>
    <a:masterClrMapping/>
  </p:clrMapOvr>
  <p:extLst>
    <p:ext uri="{DCECCB84-F9BA-43D5-87BE-67443E8EF086}">
      <p15:sldGuideLst xmlns:p15="http://schemas.microsoft.com/office/powerpoint/2012/main">
        <p15:guide id="2" orient="horz" pos="2352" userDrawn="1">
          <p15:clr>
            <a:srgbClr val="FBAE40"/>
          </p15:clr>
        </p15:guide>
        <p15:guide id="3" orient="horz" pos="2952" userDrawn="1">
          <p15:clr>
            <a:srgbClr val="FBAE40"/>
          </p15:clr>
        </p15:guide>
        <p15:guide id="4" orient="horz" pos="22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lide_All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A3C829-87FB-4AF7-BF7C-7C0E8635C58D}"/>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4" name="Title 3">
            <a:extLst>
              <a:ext uri="{FF2B5EF4-FFF2-40B4-BE49-F238E27FC236}">
                <a16:creationId xmlns:a16="http://schemas.microsoft.com/office/drawing/2014/main" id="{074C84E3-82A0-40C5-AABD-A4B1A1E85083}"/>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553B5EE0-3CD9-4E27-91DD-A1586399093B}"/>
              </a:ext>
            </a:extLst>
          </p:cNvPr>
          <p:cNvSpPr>
            <a:spLocks noGrp="1"/>
          </p:cNvSpPr>
          <p:nvPr>
            <p:ph sz="quarter" idx="13"/>
          </p:nvPr>
        </p:nvSpPr>
        <p:spPr>
          <a:xfrm>
            <a:off x="571500" y="1600200"/>
            <a:ext cx="8001000" cy="4121150"/>
          </a:xfrm>
        </p:spPr>
        <p:txBody>
          <a:bodyPr/>
          <a:lstStyle>
            <a:lvl1pPr>
              <a:spcBef>
                <a:spcPts val="600"/>
              </a:spcBef>
              <a:defRPr/>
            </a:lvl1pPr>
            <a:lvl2pPr>
              <a:spcBef>
                <a:spcPts val="600"/>
              </a:spcBef>
              <a:defRPr/>
            </a:lvl2pPr>
            <a:lvl3pPr>
              <a:spcBef>
                <a:spcPts val="600"/>
              </a:spcBef>
              <a:defRPr/>
            </a:lvl3pPr>
            <a:lvl4pPr>
              <a:spcBef>
                <a:spcPts val="600"/>
              </a:spcBef>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Text&#10;&#10;Description automatically generated">
            <a:extLst>
              <a:ext uri="{FF2B5EF4-FFF2-40B4-BE49-F238E27FC236}">
                <a16:creationId xmlns:a16="http://schemas.microsoft.com/office/drawing/2014/main" id="{D7E27704-9CAB-44A3-A629-52D0945A7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819250880"/>
      </p:ext>
    </p:extLst>
  </p:cSld>
  <p:clrMapOvr>
    <a:masterClrMapping/>
  </p:clrMapOvr>
  <p:extLst>
    <p:ext uri="{DCECCB84-F9BA-43D5-87BE-67443E8EF086}">
      <p15:sldGuideLst xmlns:p15="http://schemas.microsoft.com/office/powerpoint/2012/main">
        <p15:guide id="1" orient="horz" pos="360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lide_Partial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A3C829-87FB-4AF7-BF7C-7C0E8635C58D}"/>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4" name="Title 3">
            <a:extLst>
              <a:ext uri="{FF2B5EF4-FFF2-40B4-BE49-F238E27FC236}">
                <a16:creationId xmlns:a16="http://schemas.microsoft.com/office/drawing/2014/main" id="{074C84E3-82A0-40C5-AABD-A4B1A1E85083}"/>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553B5EE0-3CD9-4E27-91DD-A1586399093B}"/>
              </a:ext>
            </a:extLst>
          </p:cNvPr>
          <p:cNvSpPr>
            <a:spLocks noGrp="1"/>
          </p:cNvSpPr>
          <p:nvPr>
            <p:ph sz="quarter" idx="13"/>
          </p:nvPr>
        </p:nvSpPr>
        <p:spPr>
          <a:xfrm>
            <a:off x="571500" y="1600200"/>
            <a:ext cx="8001000" cy="4121150"/>
          </a:xfrm>
        </p:spPr>
        <p:txBody>
          <a:bodyPr/>
          <a:lstStyle>
            <a:lvl1pPr marL="91440" indent="-91440">
              <a:spcBef>
                <a:spcPts val="1000"/>
              </a:spcBef>
              <a:buClr>
                <a:schemeClr val="bg1"/>
              </a:buClr>
              <a:buSzPct val="25000"/>
              <a:buFont typeface="Arial" panose="020B0604020202020204" pitchFamily="34" charset="0"/>
              <a:buChar char="•"/>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Text&#10;&#10;Description automatically generated">
            <a:extLst>
              <a:ext uri="{FF2B5EF4-FFF2-40B4-BE49-F238E27FC236}">
                <a16:creationId xmlns:a16="http://schemas.microsoft.com/office/drawing/2014/main" id="{D7E27704-9CAB-44A3-A629-52D0945A7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3244595528"/>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All Bullets_Gradi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794F0-107E-4FCA-846B-99CE41614A15}"/>
              </a:ext>
            </a:extLst>
          </p:cNvPr>
          <p:cNvSpPr>
            <a:spLocks noGrp="1"/>
          </p:cNvSpPr>
          <p:nvPr>
            <p:ph sz="quarter" idx="14"/>
          </p:nvPr>
        </p:nvSpPr>
        <p:spPr>
          <a:xfrm>
            <a:off x="571500" y="1600200"/>
            <a:ext cx="8001000" cy="412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C1254510-12F3-4D40-AB19-ABAAED30FB3C}"/>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C123A737-FB74-4F4E-B54D-4DD6D44B7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30"/>
            <a:ext cx="9144000" cy="5856853"/>
          </a:xfrm>
          <a:prstGeom prst="rect">
            <a:avLst/>
          </a:prstGeom>
        </p:spPr>
      </p:pic>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4" name="Title 3">
            <a:extLst>
              <a:ext uri="{FF2B5EF4-FFF2-40B4-BE49-F238E27FC236}">
                <a16:creationId xmlns:a16="http://schemas.microsoft.com/office/drawing/2014/main" id="{074C84E3-82A0-40C5-AABD-A4B1A1E85083}"/>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553B5EE0-3CD9-4E27-91DD-A1586399093B}"/>
              </a:ext>
            </a:extLst>
          </p:cNvPr>
          <p:cNvSpPr>
            <a:spLocks noGrp="1"/>
          </p:cNvSpPr>
          <p:nvPr>
            <p:ph sz="quarter" idx="13"/>
          </p:nvPr>
        </p:nvSpPr>
        <p:spPr>
          <a:xfrm>
            <a:off x="571500" y="1600200"/>
            <a:ext cx="8001000" cy="412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Text&#10;&#10;Description automatically generated">
            <a:extLst>
              <a:ext uri="{FF2B5EF4-FFF2-40B4-BE49-F238E27FC236}">
                <a16:creationId xmlns:a16="http://schemas.microsoft.com/office/drawing/2014/main" id="{ABDB939D-51F3-453B-9487-8AB514FB8F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109690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Partial Bullets_Gradi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23A737-FB74-4F4E-B54D-4DD6D44B7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30"/>
            <a:ext cx="9144000" cy="5856853"/>
          </a:xfrm>
          <a:prstGeom prst="rect">
            <a:avLst/>
          </a:prstGeom>
        </p:spPr>
      </p:pic>
      <p:sp>
        <p:nvSpPr>
          <p:cNvPr id="6" name="Content Placeholder 5">
            <a:extLst>
              <a:ext uri="{FF2B5EF4-FFF2-40B4-BE49-F238E27FC236}">
                <a16:creationId xmlns:a16="http://schemas.microsoft.com/office/drawing/2014/main" id="{553B5EE0-3CD9-4E27-91DD-A1586399093B}"/>
              </a:ext>
            </a:extLst>
          </p:cNvPr>
          <p:cNvSpPr>
            <a:spLocks noGrp="1"/>
          </p:cNvSpPr>
          <p:nvPr>
            <p:ph sz="quarter" idx="13"/>
          </p:nvPr>
        </p:nvSpPr>
        <p:spPr>
          <a:xfrm>
            <a:off x="571500" y="1600200"/>
            <a:ext cx="8001000" cy="4121150"/>
          </a:xfrm>
        </p:spPr>
        <p:txBody>
          <a:bodyPr/>
          <a:lstStyle>
            <a:lvl1pPr marL="91440" indent="-91440">
              <a:buClr>
                <a:schemeClr val="bg1"/>
              </a:buClr>
              <a:buSzPct val="2500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C1254510-12F3-4D40-AB19-ABAAED30FB3C}"/>
              </a:ext>
            </a:extLst>
          </p:cNvPr>
          <p:cNvSpPr/>
          <p:nvPr userDrawn="1"/>
        </p:nvSpPr>
        <p:spPr>
          <a:xfrm>
            <a:off x="0" y="5905500"/>
            <a:ext cx="9144000" cy="952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Slide Number Placeholder 5">
            <a:extLst>
              <a:ext uri="{FF2B5EF4-FFF2-40B4-BE49-F238E27FC236}">
                <a16:creationId xmlns:a16="http://schemas.microsoft.com/office/drawing/2014/main" id="{A6F609B5-310F-482E-B853-6D27DB859276}"/>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
        <p:nvSpPr>
          <p:cNvPr id="4" name="Title 3">
            <a:extLst>
              <a:ext uri="{FF2B5EF4-FFF2-40B4-BE49-F238E27FC236}">
                <a16:creationId xmlns:a16="http://schemas.microsoft.com/office/drawing/2014/main" id="{074C84E3-82A0-40C5-AABD-A4B1A1E85083}"/>
              </a:ext>
            </a:extLst>
          </p:cNvPr>
          <p:cNvSpPr>
            <a:spLocks noGrp="1"/>
          </p:cNvSpPr>
          <p:nvPr>
            <p:ph type="title"/>
          </p:nvPr>
        </p:nvSpPr>
        <p:spPr/>
        <p:txBody>
          <a:bodyPr/>
          <a:lstStyle/>
          <a:p>
            <a:r>
              <a:rPr lang="en-US"/>
              <a:t>Click to edit Master title style</a:t>
            </a:r>
          </a:p>
        </p:txBody>
      </p:sp>
      <p:pic>
        <p:nvPicPr>
          <p:cNvPr id="9" name="Picture 8" descr="Text&#10;&#10;Description automatically generated">
            <a:extLst>
              <a:ext uri="{FF2B5EF4-FFF2-40B4-BE49-F238E27FC236}">
                <a16:creationId xmlns:a16="http://schemas.microsoft.com/office/drawing/2014/main" id="{ABDB939D-51F3-453B-9487-8AB514FB8F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Tree>
    <p:extLst>
      <p:ext uri="{BB962C8B-B14F-4D97-AF65-F5344CB8AC3E}">
        <p14:creationId xmlns:p14="http://schemas.microsoft.com/office/powerpoint/2010/main" val="112721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Rectangle 23"/>
          <p:cNvSpPr/>
          <p:nvPr userDrawn="1"/>
        </p:nvSpPr>
        <p:spPr>
          <a:xfrm>
            <a:off x="0" y="1"/>
            <a:ext cx="9144000" cy="6857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Picture 5" descr="Text&#10;&#10;Description automatically generated">
            <a:extLst>
              <a:ext uri="{FF2B5EF4-FFF2-40B4-BE49-F238E27FC236}">
                <a16:creationId xmlns:a16="http://schemas.microsoft.com/office/drawing/2014/main" id="{16DAF83D-D08A-0554-5F7E-A718FC27C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1" y="6057900"/>
            <a:ext cx="1904999" cy="480191"/>
          </a:xfrm>
          <a:prstGeom prst="rect">
            <a:avLst/>
          </a:prstGeom>
        </p:spPr>
      </p:pic>
      <p:sp>
        <p:nvSpPr>
          <p:cNvPr id="19" name="Title 1"/>
          <p:cNvSpPr>
            <a:spLocks noGrp="1"/>
          </p:cNvSpPr>
          <p:nvPr>
            <p:ph type="title" hasCustomPrompt="1"/>
          </p:nvPr>
        </p:nvSpPr>
        <p:spPr>
          <a:xfrm>
            <a:off x="571500" y="1600200"/>
            <a:ext cx="8001000" cy="2438400"/>
          </a:xfrm>
        </p:spPr>
        <p:txBody>
          <a:bodyPr anchor="b">
            <a:normAutofit/>
          </a:bodyPr>
          <a:lstStyle>
            <a:lvl1pPr>
              <a:defRPr sz="3600" b="1">
                <a:solidFill>
                  <a:schemeClr val="bg1"/>
                </a:solidFill>
              </a:defRPr>
            </a:lvl1pPr>
          </a:lstStyle>
          <a:p>
            <a:r>
              <a:rPr lang="en-US" dirty="0"/>
              <a:t>CLICK TO EDIT MASTER TITLE STYLE</a:t>
            </a:r>
          </a:p>
        </p:txBody>
      </p:sp>
      <p:sp>
        <p:nvSpPr>
          <p:cNvPr id="20" name="Text Placeholder 2"/>
          <p:cNvSpPr>
            <a:spLocks noGrp="1"/>
          </p:cNvSpPr>
          <p:nvPr>
            <p:ph type="body" idx="1" hasCustomPrompt="1"/>
          </p:nvPr>
        </p:nvSpPr>
        <p:spPr>
          <a:xfrm>
            <a:off x="571500" y="4152900"/>
            <a:ext cx="8001000" cy="1216998"/>
          </a:xfrm>
        </p:spPr>
        <p:txBody>
          <a:bodyPr>
            <a:normAutofit/>
          </a:bodyPr>
          <a:lstStyle>
            <a:lvl1pPr marL="0" indent="0">
              <a:spcBef>
                <a:spcPts val="0"/>
              </a:spcBef>
              <a:buNone/>
              <a:defRPr sz="32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14" name="Slide Number Placeholder 5">
            <a:extLst>
              <a:ext uri="{FF2B5EF4-FFF2-40B4-BE49-F238E27FC236}">
                <a16:creationId xmlns:a16="http://schemas.microsoft.com/office/drawing/2014/main" id="{983E6218-9265-4910-B6C5-C59464D2ADB8}"/>
              </a:ext>
            </a:extLst>
          </p:cNvPr>
          <p:cNvSpPr>
            <a:spLocks noGrp="1"/>
          </p:cNvSpPr>
          <p:nvPr>
            <p:ph type="sldNum" sz="quarter" idx="12"/>
          </p:nvPr>
        </p:nvSpPr>
        <p:spPr>
          <a:xfrm>
            <a:off x="7936706" y="6188929"/>
            <a:ext cx="635794" cy="365125"/>
          </a:xfrm>
          <a:prstGeom prst="rect">
            <a:avLst/>
          </a:prstGeom>
        </p:spPr>
        <p:txBody>
          <a:bodyPr anchor="ctr"/>
          <a:lstStyle>
            <a:lvl1pPr algn="r">
              <a:defRPr sz="900">
                <a:solidFill>
                  <a:schemeClr val="bg1"/>
                </a:solidFill>
              </a:defRPr>
            </a:lvl1pPr>
          </a:lstStyle>
          <a:p>
            <a:pPr defTabSz="685800"/>
            <a:fld id="{7EE59453-668E-4F9D-ACF2-73DE1B23C65E}" type="slidenum">
              <a:rPr lang="en-US" smtClean="0"/>
              <a:pPr defTabSz="685800"/>
              <a:t>‹#›</a:t>
            </a:fld>
            <a:endParaRPr lang="en-US" dirty="0"/>
          </a:p>
        </p:txBody>
      </p:sp>
    </p:spTree>
    <p:extLst>
      <p:ext uri="{BB962C8B-B14F-4D97-AF65-F5344CB8AC3E}">
        <p14:creationId xmlns:p14="http://schemas.microsoft.com/office/powerpoint/2010/main" val="2323500327"/>
      </p:ext>
    </p:extLst>
  </p:cSld>
  <p:clrMapOvr>
    <a:masterClrMapping/>
  </p:clrMapOvr>
  <p:extLst>
    <p:ext uri="{DCECCB84-F9BA-43D5-87BE-67443E8EF086}">
      <p15:sldGuideLst xmlns:p15="http://schemas.microsoft.com/office/powerpoint/2012/main">
        <p15:guide id="1" orient="horz" pos="3384" userDrawn="1">
          <p15:clr>
            <a:srgbClr val="FBAE40"/>
          </p15:clr>
        </p15:guide>
        <p15:guide id="2" orient="horz" pos="2544" userDrawn="1">
          <p15:clr>
            <a:srgbClr val="FBAE40"/>
          </p15:clr>
        </p15:guide>
        <p15:guide id="3" orient="horz" pos="261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117476"/>
            <a:ext cx="8001000" cy="1330324"/>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1500" y="1605280"/>
            <a:ext cx="8001000" cy="43002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5712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95" r:id="rId5"/>
    <p:sldLayoutId id="2147483691" r:id="rId6"/>
    <p:sldLayoutId id="2147483693" r:id="rId7"/>
    <p:sldLayoutId id="2147483701" r:id="rId8"/>
    <p:sldLayoutId id="2147483677" r:id="rId9"/>
    <p:sldLayoutId id="2147483694" r:id="rId10"/>
    <p:sldLayoutId id="2147483678" r:id="rId11"/>
    <p:sldLayoutId id="2147483682" r:id="rId12"/>
    <p:sldLayoutId id="2147483692" r:id="rId13"/>
    <p:sldLayoutId id="2147483697" r:id="rId14"/>
    <p:sldLayoutId id="2147483683" r:id="rId15"/>
    <p:sldLayoutId id="2147483684" r:id="rId16"/>
    <p:sldLayoutId id="2147483698" r:id="rId17"/>
    <p:sldLayoutId id="2147483685" r:id="rId18"/>
    <p:sldLayoutId id="2147483699" r:id="rId19"/>
    <p:sldLayoutId id="2147483679" r:id="rId20"/>
    <p:sldLayoutId id="2147483700" r:id="rId21"/>
    <p:sldLayoutId id="2147483687" r:id="rId22"/>
    <p:sldLayoutId id="2147483688" r:id="rId23"/>
    <p:sldLayoutId id="2147483689" r:id="rId24"/>
  </p:sldLayoutIdLst>
  <p:hf hdr="0" ftr="0" dt="0"/>
  <p:txStyles>
    <p:title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74320" indent="-274320" algn="l" defTabSz="685800" rtl="0" eaLnBrk="1" latinLnBrk="0" hangingPunct="1">
        <a:lnSpc>
          <a:spcPct val="90000"/>
        </a:lnSpc>
        <a:spcBef>
          <a:spcPts val="1000"/>
        </a:spcBef>
        <a:spcAft>
          <a:spcPts val="0"/>
        </a:spcAft>
        <a:buFont typeface="Arial" panose="020B0604020202020204" pitchFamily="34" charset="0"/>
        <a:buChar char="•"/>
        <a:defRPr sz="2200" kern="1200">
          <a:solidFill>
            <a:schemeClr val="tx1"/>
          </a:solidFill>
          <a:latin typeface="+mn-lt"/>
          <a:ea typeface="+mn-ea"/>
          <a:cs typeface="+mn-cs"/>
        </a:defRPr>
      </a:lvl1pPr>
      <a:lvl2pPr marL="548640" indent="-228600" algn="l" defTabSz="685800" rtl="0" eaLnBrk="1" latinLnBrk="0" hangingPunct="1">
        <a:lnSpc>
          <a:spcPct val="9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2pPr>
      <a:lvl3pPr marL="777240" indent="-182880" algn="l" defTabSz="685800" rtl="0" eaLnBrk="1" latinLnBrk="0" hangingPunct="1">
        <a:lnSpc>
          <a:spcPct val="9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3pPr>
      <a:lvl4pPr marL="960120" indent="-182880" algn="l" defTabSz="685800" rtl="0" eaLnBrk="1" latinLnBrk="0" hangingPunct="1">
        <a:lnSpc>
          <a:spcPct val="9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4pPr>
      <a:lvl5pPr marL="1143000" indent="-182880" algn="l" defTabSz="685800" rtl="0" eaLnBrk="1" latinLnBrk="0" hangingPunct="1">
        <a:lnSpc>
          <a:spcPct val="9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5760" userDrawn="1">
          <p15:clr>
            <a:srgbClr val="F26B43"/>
          </p15:clr>
        </p15:guide>
        <p15:guide id="3" pos="360" userDrawn="1">
          <p15:clr>
            <a:srgbClr val="F26B43"/>
          </p15:clr>
        </p15:guide>
        <p15:guide id="5" pos="2880" userDrawn="1">
          <p15:clr>
            <a:srgbClr val="F26B43"/>
          </p15:clr>
        </p15:guide>
        <p15:guide id="7" pos="3748" userDrawn="1">
          <p15:clr>
            <a:srgbClr val="F26B43"/>
          </p15:clr>
        </p15:guide>
        <p15:guide id="8" pos="5400" userDrawn="1">
          <p15:clr>
            <a:srgbClr val="F26B43"/>
          </p15:clr>
        </p15:guide>
        <p15:guide id="10" orient="horz" pos="4320" userDrawn="1">
          <p15:clr>
            <a:srgbClr val="F26B43"/>
          </p15:clr>
        </p15:guide>
        <p15:guide id="11" orient="horz" pos="288" userDrawn="1">
          <p15:clr>
            <a:srgbClr val="F26B43"/>
          </p15:clr>
        </p15:guide>
        <p15:guide id="12" orient="horz" pos="72" userDrawn="1">
          <p15:clr>
            <a:srgbClr val="F26B43"/>
          </p15:clr>
        </p15:guide>
        <p15:guide id="13" orient="horz" pos="1008" userDrawn="1">
          <p15:clr>
            <a:srgbClr val="F26B43"/>
          </p15:clr>
        </p15:guide>
        <p15:guide id="14" orient="horz" pos="4032" userDrawn="1">
          <p15:clr>
            <a:srgbClr val="F26B43"/>
          </p15:clr>
        </p15:guide>
        <p15:guide id="15" orient="horz" pos="3720" userDrawn="1">
          <p15:clr>
            <a:srgbClr val="F26B43"/>
          </p15:clr>
        </p15:guide>
        <p15:guide id="16" orient="horz" pos="912" userDrawn="1">
          <p15:clr>
            <a:srgbClr val="F26B43"/>
          </p15:clr>
        </p15:guide>
        <p15:guide id="17" orient="horz" pos="816" userDrawn="1">
          <p15:clr>
            <a:srgbClr val="F26B43"/>
          </p15:clr>
        </p15:guide>
        <p15:guide id="19" orient="horz" pos="3816" userDrawn="1">
          <p15:clr>
            <a:srgbClr val="F26B43"/>
          </p15:clr>
        </p15:guide>
        <p15:guide id="21" pos="1560" userDrawn="1">
          <p15:clr>
            <a:srgbClr val="F26B43"/>
          </p15:clr>
        </p15:guide>
        <p15:guide id="22" orient="horz" pos="4128" userDrawn="1">
          <p15:clr>
            <a:srgbClr val="F26B43"/>
          </p15:clr>
        </p15:guide>
        <p15:guide id="23" orient="horz" pos="2160" userDrawn="1">
          <p15:clr>
            <a:srgbClr val="F26B43"/>
          </p15:clr>
        </p15:guide>
        <p15:guide id="24" pos="25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5DF156-439B-4490-9B7B-07953DBCD248}"/>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C5491-2C1B-1F31-B8A8-6ACC38C69340}"/>
              </a:ext>
            </a:extLst>
          </p:cNvPr>
          <p:cNvSpPr>
            <a:spLocks noGrp="1"/>
          </p:cNvSpPr>
          <p:nvPr>
            <p:ph type="title" idx="4294967295"/>
          </p:nvPr>
        </p:nvSpPr>
        <p:spPr>
          <a:xfrm>
            <a:off x="571500" y="-1330324"/>
            <a:ext cx="8001000" cy="1330324"/>
          </a:xfrm>
        </p:spPr>
        <p:txBody>
          <a:bodyPr vert="horz" lIns="91440" tIns="45720" rIns="91440" bIns="45720" rtlCol="0" anchor="b" anchorCtr="0">
            <a:noAutofit/>
          </a:bodyPr>
          <a:lstStyle/>
          <a:p>
            <a:r>
              <a:rPr lang="en-US" dirty="0"/>
              <a:t>Cover Page</a:t>
            </a:r>
          </a:p>
        </p:txBody>
      </p:sp>
    </p:spTree>
    <p:extLst>
      <p:ext uri="{BB962C8B-B14F-4D97-AF65-F5344CB8AC3E}">
        <p14:creationId xmlns:p14="http://schemas.microsoft.com/office/powerpoint/2010/main" val="445003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56645-8BDC-D65D-8B20-7478170FFB3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91907C-0525-A8E5-566D-F515D4C48357}"/>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10</a:t>
            </a:fld>
            <a:endParaRPr lang="en-US" dirty="0"/>
          </a:p>
        </p:txBody>
      </p:sp>
      <p:sp>
        <p:nvSpPr>
          <p:cNvPr id="5" name="Rectangle 4">
            <a:extLst>
              <a:ext uri="{FF2B5EF4-FFF2-40B4-BE49-F238E27FC236}">
                <a16:creationId xmlns:a16="http://schemas.microsoft.com/office/drawing/2014/main" id="{307C6650-923E-3341-061F-7988858194B5}"/>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587599E2-E566-4C6B-5CF6-3B5478F2B17A}"/>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D6D54177-422E-1099-CE5A-7149F2B1AF6E}"/>
              </a:ext>
            </a:extLst>
          </p:cNvPr>
          <p:cNvSpPr txBox="1">
            <a:spLocks noGrp="1"/>
          </p:cNvSpPr>
          <p:nvPr>
            <p:ph type="title" idx="4294967295"/>
          </p:nvPr>
        </p:nvSpPr>
        <p:spPr>
          <a:xfrm>
            <a:off x="1042639" y="500371"/>
            <a:ext cx="734865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Total Jobs (Construction Jobs Plus Permanent Data Center Jobs)</a:t>
            </a:r>
            <a:endParaRPr kumimoji="0" lang="en-US" sz="1800" b="0" i="0" u="none" strike="noStrike" kern="1200" cap="none" spc="0" normalizeH="0" baseline="0" noProof="0" dirty="0">
              <a:ln>
                <a:noFill/>
              </a:ln>
              <a:solidFill>
                <a:srgbClr val="C00000"/>
              </a:solidFill>
              <a:effectLst/>
              <a:uLnTx/>
              <a:uFillTx/>
              <a:latin typeface="+mn-lt"/>
              <a:ea typeface="+mn-ea"/>
              <a:cs typeface="+mn-cs"/>
            </a:endParaRPr>
          </a:p>
        </p:txBody>
      </p:sp>
      <p:pic>
        <p:nvPicPr>
          <p:cNvPr id="2" name="Picture 1" descr="The total of all jobs (construction plus permanent data center jobs) incentivized by the exemption rose from zero in 2011 to a high of 2,300 in 2013 at the peak of construction activity. Between 2013 and 2024 total job numbers declined steadily to about 700, which were almost entirely permanent data center jobs.">
            <a:extLst>
              <a:ext uri="{FF2B5EF4-FFF2-40B4-BE49-F238E27FC236}">
                <a16:creationId xmlns:a16="http://schemas.microsoft.com/office/drawing/2014/main" id="{17B476B8-3D2F-B97F-A47E-27009ED016DD}"/>
              </a:ext>
            </a:extLst>
          </p:cNvPr>
          <p:cNvPicPr>
            <a:picLocks noChangeAspect="1"/>
          </p:cNvPicPr>
          <p:nvPr/>
        </p:nvPicPr>
        <p:blipFill>
          <a:blip r:embed="rId2"/>
          <a:stretch>
            <a:fillRect/>
          </a:stretch>
        </p:blipFill>
        <p:spPr>
          <a:xfrm>
            <a:off x="1193180" y="959448"/>
            <a:ext cx="6900048" cy="4770403"/>
          </a:xfrm>
          <a:prstGeom prst="rect">
            <a:avLst/>
          </a:prstGeom>
        </p:spPr>
      </p:pic>
    </p:spTree>
    <p:extLst>
      <p:ext uri="{BB962C8B-B14F-4D97-AF65-F5344CB8AC3E}">
        <p14:creationId xmlns:p14="http://schemas.microsoft.com/office/powerpoint/2010/main" val="19978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7A92-6E71-1981-9985-D763F2BF564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A39657-05CC-4D6D-EBBF-BDA342D67F43}"/>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11</a:t>
            </a:fld>
            <a:endParaRPr lang="en-US" dirty="0"/>
          </a:p>
        </p:txBody>
      </p:sp>
      <p:sp>
        <p:nvSpPr>
          <p:cNvPr id="5" name="Rectangle 4">
            <a:extLst>
              <a:ext uri="{FF2B5EF4-FFF2-40B4-BE49-F238E27FC236}">
                <a16:creationId xmlns:a16="http://schemas.microsoft.com/office/drawing/2014/main" id="{00BFB32D-06E2-AE82-384B-F399E5CA40D6}"/>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B454DA2B-4D6C-593D-65C5-E27421C2DCD6}"/>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E38DAEEC-12B3-4818-98EB-904A27733618}"/>
              </a:ext>
            </a:extLst>
          </p:cNvPr>
          <p:cNvSpPr txBox="1">
            <a:spLocks noGrp="1"/>
          </p:cNvSpPr>
          <p:nvPr>
            <p:ph type="title" idx="4294967295"/>
          </p:nvPr>
        </p:nvSpPr>
        <p:spPr>
          <a:xfrm>
            <a:off x="2159025" y="393429"/>
            <a:ext cx="523017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Forgone Tax Revenue v. Economic Impact</a:t>
            </a:r>
          </a:p>
        </p:txBody>
      </p:sp>
      <p:pic>
        <p:nvPicPr>
          <p:cNvPr id="4" name="Picture 3" descr="Between 2011 and 2024, forgone sale tax revenue, often referred to as a “tax expenditure”, generated economic activity in the areas of data center construction, electronic equipment purchases, electricity generation, and data center operations. These impacts may be viewed as economic impacts that were “purchased” with tax expenditure dollars and serve to offset the forgone tax revenue. ">
            <a:extLst>
              <a:ext uri="{FF2B5EF4-FFF2-40B4-BE49-F238E27FC236}">
                <a16:creationId xmlns:a16="http://schemas.microsoft.com/office/drawing/2014/main" id="{45AFE234-A707-9F47-E05E-AF5EE41B7B66}"/>
              </a:ext>
            </a:extLst>
          </p:cNvPr>
          <p:cNvPicPr>
            <a:picLocks noChangeAspect="1"/>
          </p:cNvPicPr>
          <p:nvPr/>
        </p:nvPicPr>
        <p:blipFill>
          <a:blip r:embed="rId2"/>
          <a:stretch>
            <a:fillRect/>
          </a:stretch>
        </p:blipFill>
        <p:spPr>
          <a:xfrm>
            <a:off x="880946" y="1054446"/>
            <a:ext cx="7073065" cy="4723995"/>
          </a:xfrm>
          <a:prstGeom prst="rect">
            <a:avLst/>
          </a:prstGeom>
        </p:spPr>
      </p:pic>
      <p:sp>
        <p:nvSpPr>
          <p:cNvPr id="8" name="TextBox 7">
            <a:extLst>
              <a:ext uri="{FF2B5EF4-FFF2-40B4-BE49-F238E27FC236}">
                <a16:creationId xmlns:a16="http://schemas.microsoft.com/office/drawing/2014/main" id="{82EDD39F-CC71-9167-9E68-059B3B41A1D6}"/>
              </a:ext>
              <a:ext uri="{C183D7F6-B498-43B3-948B-1728B52AA6E4}">
                <adec:decorative xmlns:adec="http://schemas.microsoft.com/office/drawing/2017/decorative" val="1"/>
              </a:ext>
            </a:extLst>
          </p:cNvPr>
          <p:cNvSpPr txBox="1"/>
          <p:nvPr/>
        </p:nvSpPr>
        <p:spPr>
          <a:xfrm>
            <a:off x="2843560" y="1650380"/>
            <a:ext cx="2626113" cy="276999"/>
          </a:xfrm>
          <a:prstGeom prst="rect">
            <a:avLst/>
          </a:prstGeom>
          <a:noFill/>
        </p:spPr>
        <p:txBody>
          <a:bodyPr wrap="square" rtlCol="0">
            <a:spAutoFit/>
          </a:bodyPr>
          <a:lstStyle/>
          <a:p>
            <a:r>
              <a:rPr lang="en-US" sz="1200" dirty="0"/>
              <a:t>Construction &amp; Equipment Impact</a:t>
            </a:r>
          </a:p>
        </p:txBody>
      </p:sp>
      <p:sp>
        <p:nvSpPr>
          <p:cNvPr id="9" name="TextBox 8">
            <a:extLst>
              <a:ext uri="{FF2B5EF4-FFF2-40B4-BE49-F238E27FC236}">
                <a16:creationId xmlns:a16="http://schemas.microsoft.com/office/drawing/2014/main" id="{DFB8060F-9469-EF02-857B-CF81762E83F8}"/>
              </a:ext>
              <a:ext uri="{C183D7F6-B498-43B3-948B-1728B52AA6E4}">
                <adec:decorative xmlns:adec="http://schemas.microsoft.com/office/drawing/2017/decorative" val="1"/>
              </a:ext>
            </a:extLst>
          </p:cNvPr>
          <p:cNvSpPr txBox="1"/>
          <p:nvPr/>
        </p:nvSpPr>
        <p:spPr>
          <a:xfrm>
            <a:off x="3843453" y="5109116"/>
            <a:ext cx="2626113" cy="276999"/>
          </a:xfrm>
          <a:prstGeom prst="rect">
            <a:avLst/>
          </a:prstGeom>
          <a:noFill/>
        </p:spPr>
        <p:txBody>
          <a:bodyPr wrap="square" rtlCol="0">
            <a:spAutoFit/>
          </a:bodyPr>
          <a:lstStyle/>
          <a:p>
            <a:r>
              <a:rPr lang="en-US" sz="1200" dirty="0"/>
              <a:t>Net Fiscal Impact</a:t>
            </a:r>
          </a:p>
        </p:txBody>
      </p:sp>
      <p:cxnSp>
        <p:nvCxnSpPr>
          <p:cNvPr id="13" name="Straight Connector 12">
            <a:extLst>
              <a:ext uri="{FF2B5EF4-FFF2-40B4-BE49-F238E27FC236}">
                <a16:creationId xmlns:a16="http://schemas.microsoft.com/office/drawing/2014/main" id="{BC33C551-AF35-A2EE-005D-A08EE8915169}"/>
              </a:ext>
              <a:ext uri="{C183D7F6-B498-43B3-948B-1728B52AA6E4}">
                <adec:decorative xmlns:adec="http://schemas.microsoft.com/office/drawing/2017/decorative" val="1"/>
              </a:ext>
            </a:extLst>
          </p:cNvPr>
          <p:cNvCxnSpPr/>
          <p:nvPr/>
        </p:nvCxnSpPr>
        <p:spPr>
          <a:xfrm>
            <a:off x="5090532" y="3780263"/>
            <a:ext cx="602166" cy="0"/>
          </a:xfrm>
          <a:prstGeom prst="line">
            <a:avLst/>
          </a:prstGeom>
          <a:ln w="22225">
            <a:solidFill>
              <a:schemeClr val="tx1">
                <a:alpha val="94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B02A23-F36F-3B93-12A6-4C7FC7ADED8D}"/>
              </a:ext>
              <a:ext uri="{C183D7F6-B498-43B3-948B-1728B52AA6E4}">
                <adec:decorative xmlns:adec="http://schemas.microsoft.com/office/drawing/2017/decorative" val="1"/>
              </a:ext>
            </a:extLst>
          </p:cNvPr>
          <p:cNvCxnSpPr/>
          <p:nvPr/>
        </p:nvCxnSpPr>
        <p:spPr>
          <a:xfrm>
            <a:off x="5090532" y="3497765"/>
            <a:ext cx="602166" cy="0"/>
          </a:xfrm>
          <a:prstGeom prst="line">
            <a:avLst/>
          </a:prstGeom>
          <a:ln w="28575">
            <a:solidFill>
              <a:schemeClr val="tx1">
                <a:alpha val="94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3AFA1A-98F6-66A6-C35C-B11FAB921E51}"/>
              </a:ext>
              <a:ext uri="{C183D7F6-B498-43B3-948B-1728B52AA6E4}">
                <adec:decorative xmlns:adec="http://schemas.microsoft.com/office/drawing/2017/decorative" val="1"/>
              </a:ext>
            </a:extLst>
          </p:cNvPr>
          <p:cNvSpPr txBox="1"/>
          <p:nvPr/>
        </p:nvSpPr>
        <p:spPr>
          <a:xfrm>
            <a:off x="5691768" y="3352649"/>
            <a:ext cx="1555595" cy="276999"/>
          </a:xfrm>
          <a:prstGeom prst="rect">
            <a:avLst/>
          </a:prstGeom>
          <a:noFill/>
        </p:spPr>
        <p:txBody>
          <a:bodyPr wrap="square" rtlCol="0">
            <a:spAutoFit/>
          </a:bodyPr>
          <a:lstStyle/>
          <a:p>
            <a:r>
              <a:rPr lang="en-US" sz="1200" dirty="0"/>
              <a:t>Operations Impact</a:t>
            </a:r>
          </a:p>
        </p:txBody>
      </p:sp>
      <p:sp>
        <p:nvSpPr>
          <p:cNvPr id="18" name="TextBox 17">
            <a:extLst>
              <a:ext uri="{FF2B5EF4-FFF2-40B4-BE49-F238E27FC236}">
                <a16:creationId xmlns:a16="http://schemas.microsoft.com/office/drawing/2014/main" id="{AEEA3E8D-7411-35C9-C438-A53A8C353DA9}"/>
              </a:ext>
              <a:ext uri="{C183D7F6-B498-43B3-948B-1728B52AA6E4}">
                <adec:decorative xmlns:adec="http://schemas.microsoft.com/office/drawing/2017/decorative" val="1"/>
              </a:ext>
            </a:extLst>
          </p:cNvPr>
          <p:cNvSpPr txBox="1"/>
          <p:nvPr/>
        </p:nvSpPr>
        <p:spPr>
          <a:xfrm>
            <a:off x="5692698" y="3636991"/>
            <a:ext cx="2168912" cy="276999"/>
          </a:xfrm>
          <a:prstGeom prst="rect">
            <a:avLst/>
          </a:prstGeom>
          <a:noFill/>
        </p:spPr>
        <p:txBody>
          <a:bodyPr wrap="square" rtlCol="0">
            <a:spAutoFit/>
          </a:bodyPr>
          <a:lstStyle/>
          <a:p>
            <a:r>
              <a:rPr lang="en-US" sz="1200" dirty="0"/>
              <a:t>Electricity Generation Impact</a:t>
            </a:r>
          </a:p>
        </p:txBody>
      </p:sp>
    </p:spTree>
    <p:extLst>
      <p:ext uri="{BB962C8B-B14F-4D97-AF65-F5344CB8AC3E}">
        <p14:creationId xmlns:p14="http://schemas.microsoft.com/office/powerpoint/2010/main" val="23633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E681-A656-AE2D-72B8-5E8BDB5D062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16D784D-512B-6E95-A071-9EC75F09208E}"/>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12</a:t>
            </a:fld>
            <a:endParaRPr lang="en-US" dirty="0"/>
          </a:p>
        </p:txBody>
      </p:sp>
      <p:sp>
        <p:nvSpPr>
          <p:cNvPr id="5" name="Rectangle 4">
            <a:extLst>
              <a:ext uri="{FF2B5EF4-FFF2-40B4-BE49-F238E27FC236}">
                <a16:creationId xmlns:a16="http://schemas.microsoft.com/office/drawing/2014/main" id="{16808780-D815-72E1-E281-AFC9068F018D}"/>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F47A28CC-4E88-085C-C8D0-DA7FD68F17D8}"/>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67975AB4-805F-42D5-AEF8-E2BCE8774807}"/>
              </a:ext>
            </a:extLst>
          </p:cNvPr>
          <p:cNvSpPr txBox="1">
            <a:spLocks noGrp="1"/>
          </p:cNvSpPr>
          <p:nvPr>
            <p:ph type="title" idx="4294967295"/>
          </p:nvPr>
        </p:nvSpPr>
        <p:spPr>
          <a:xfrm>
            <a:off x="1799152" y="302807"/>
            <a:ext cx="594992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Annual Forgone Tax Revenue v. Economic Impact</a:t>
            </a:r>
          </a:p>
        </p:txBody>
      </p:sp>
      <p:pic>
        <p:nvPicPr>
          <p:cNvPr id="4" name="Picture 3" descr="Total annual economic impacts were greatest between 2012 and 2014 when data center construction activity was at its peak and substantially lower between 2015 and 2024 as construction activity slowed. Annual fiscal impacts, also known as forgone sales tax revenue, were small in 2011 and 2012, and relatively steady between 2014 and 2024. &#10;">
            <a:extLst>
              <a:ext uri="{FF2B5EF4-FFF2-40B4-BE49-F238E27FC236}">
                <a16:creationId xmlns:a16="http://schemas.microsoft.com/office/drawing/2014/main" id="{3BB0C496-2E06-E232-3668-46F78A77FCD3}"/>
              </a:ext>
            </a:extLst>
          </p:cNvPr>
          <p:cNvPicPr>
            <a:picLocks noChangeAspect="1"/>
          </p:cNvPicPr>
          <p:nvPr/>
        </p:nvPicPr>
        <p:blipFill>
          <a:blip r:embed="rId2"/>
          <a:stretch>
            <a:fillRect/>
          </a:stretch>
        </p:blipFill>
        <p:spPr>
          <a:xfrm>
            <a:off x="781049" y="685037"/>
            <a:ext cx="7859131" cy="5075965"/>
          </a:xfrm>
          <a:prstGeom prst="rect">
            <a:avLst/>
          </a:prstGeom>
        </p:spPr>
      </p:pic>
      <p:sp>
        <p:nvSpPr>
          <p:cNvPr id="8" name="TextBox 7">
            <a:extLst>
              <a:ext uri="{FF2B5EF4-FFF2-40B4-BE49-F238E27FC236}">
                <a16:creationId xmlns:a16="http://schemas.microsoft.com/office/drawing/2014/main" id="{2B410E71-D5E7-7FA6-DD76-B20C889087DD}"/>
              </a:ext>
              <a:ext uri="{C183D7F6-B498-43B3-948B-1728B52AA6E4}">
                <adec:decorative xmlns:adec="http://schemas.microsoft.com/office/drawing/2017/decorative" val="1"/>
              </a:ext>
            </a:extLst>
          </p:cNvPr>
          <p:cNvSpPr txBox="1"/>
          <p:nvPr/>
        </p:nvSpPr>
        <p:spPr>
          <a:xfrm>
            <a:off x="3966426" y="2029366"/>
            <a:ext cx="2626113" cy="276999"/>
          </a:xfrm>
          <a:prstGeom prst="rect">
            <a:avLst/>
          </a:prstGeom>
          <a:noFill/>
        </p:spPr>
        <p:txBody>
          <a:bodyPr wrap="square" rtlCol="0">
            <a:spAutoFit/>
          </a:bodyPr>
          <a:lstStyle/>
          <a:p>
            <a:r>
              <a:rPr lang="en-US" sz="1200" b="1" dirty="0"/>
              <a:t>Total Annual Economic Impacts</a:t>
            </a:r>
          </a:p>
        </p:txBody>
      </p:sp>
      <p:sp>
        <p:nvSpPr>
          <p:cNvPr id="9" name="TextBox 8">
            <a:extLst>
              <a:ext uri="{FF2B5EF4-FFF2-40B4-BE49-F238E27FC236}">
                <a16:creationId xmlns:a16="http://schemas.microsoft.com/office/drawing/2014/main" id="{0665D706-8F3F-8A09-2E2B-72C8BFCF2832}"/>
              </a:ext>
              <a:ext uri="{C183D7F6-B498-43B3-948B-1728B52AA6E4}">
                <adec:decorative xmlns:adec="http://schemas.microsoft.com/office/drawing/2017/decorative" val="1"/>
              </a:ext>
            </a:extLst>
          </p:cNvPr>
          <p:cNvSpPr txBox="1"/>
          <p:nvPr/>
        </p:nvSpPr>
        <p:spPr>
          <a:xfrm>
            <a:off x="4060902" y="5220628"/>
            <a:ext cx="2626113" cy="276999"/>
          </a:xfrm>
          <a:prstGeom prst="rect">
            <a:avLst/>
          </a:prstGeom>
          <a:noFill/>
        </p:spPr>
        <p:txBody>
          <a:bodyPr wrap="square" rtlCol="0">
            <a:spAutoFit/>
          </a:bodyPr>
          <a:lstStyle/>
          <a:p>
            <a:r>
              <a:rPr lang="en-US" sz="1200" b="1" dirty="0">
                <a:solidFill>
                  <a:srgbClr val="797272"/>
                </a:solidFill>
              </a:rPr>
              <a:t>Net Annual Fiscal Impacts</a:t>
            </a:r>
          </a:p>
        </p:txBody>
      </p:sp>
    </p:spTree>
    <p:extLst>
      <p:ext uri="{BB962C8B-B14F-4D97-AF65-F5344CB8AC3E}">
        <p14:creationId xmlns:p14="http://schemas.microsoft.com/office/powerpoint/2010/main" val="13170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95C55-4553-D13F-3780-6339AA327FA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7EE8C9-AD0A-A7F3-722D-40345694E0D4}"/>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13</a:t>
            </a:fld>
            <a:endParaRPr lang="en-US" dirty="0"/>
          </a:p>
        </p:txBody>
      </p:sp>
      <p:sp>
        <p:nvSpPr>
          <p:cNvPr id="5" name="Rectangle 4">
            <a:extLst>
              <a:ext uri="{FF2B5EF4-FFF2-40B4-BE49-F238E27FC236}">
                <a16:creationId xmlns:a16="http://schemas.microsoft.com/office/drawing/2014/main" id="{19CF8AEB-D77D-1E51-A9E7-BE454C6E02BA}"/>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5169F153-7597-9AF0-E9DE-4E6C0DC39574}"/>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5F1A8BE8-08AC-552F-9FF3-AA975E810745}"/>
              </a:ext>
            </a:extLst>
          </p:cNvPr>
          <p:cNvSpPr txBox="1">
            <a:spLocks noGrp="1"/>
          </p:cNvSpPr>
          <p:nvPr>
            <p:ph type="title" idx="4294967295"/>
          </p:nvPr>
        </p:nvSpPr>
        <p:spPr>
          <a:xfrm>
            <a:off x="3223966" y="488714"/>
            <a:ext cx="358942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Return on Investment </a:t>
            </a:r>
          </a:p>
        </p:txBody>
      </p:sp>
      <p:pic>
        <p:nvPicPr>
          <p:cNvPr id="9" name="Picture 8" descr="If forgone tax revenue (tax expenditure) is considered to be an investment and the resulting economic activity is considered to be the payoff, the overall return on investment (ROI) of the tax incentive for the 2011-2024 time period is -2.0%.">
            <a:extLst>
              <a:ext uri="{FF2B5EF4-FFF2-40B4-BE49-F238E27FC236}">
                <a16:creationId xmlns:a16="http://schemas.microsoft.com/office/drawing/2014/main" id="{9DAFD192-4742-7E7D-F1E4-2DF7B672DFA3}"/>
              </a:ext>
            </a:extLst>
          </p:cNvPr>
          <p:cNvPicPr>
            <a:picLocks noChangeAspect="1"/>
          </p:cNvPicPr>
          <p:nvPr/>
        </p:nvPicPr>
        <p:blipFill>
          <a:blip r:embed="rId2"/>
          <a:stretch>
            <a:fillRect/>
          </a:stretch>
        </p:blipFill>
        <p:spPr>
          <a:xfrm>
            <a:off x="275425" y="1109545"/>
            <a:ext cx="8768214" cy="4310699"/>
          </a:xfrm>
          <a:prstGeom prst="rect">
            <a:avLst/>
          </a:prstGeom>
        </p:spPr>
      </p:pic>
      <p:pic>
        <p:nvPicPr>
          <p:cNvPr id="10" name="Picture 9" descr="If forgone tax revenue (tax expenditure) is considered to be an investment and the resulting economic activity is considered to be the payoff, the overall return on investment (ROI) of the tax incentive for the 2011-2024 time period is -2.0%.">
            <a:extLst>
              <a:ext uri="{FF2B5EF4-FFF2-40B4-BE49-F238E27FC236}">
                <a16:creationId xmlns:a16="http://schemas.microsoft.com/office/drawing/2014/main" id="{4FFB575A-F635-1816-EA79-51726A9D9E66}"/>
              </a:ext>
            </a:extLst>
          </p:cNvPr>
          <p:cNvPicPr>
            <a:picLocks noChangeAspect="1"/>
          </p:cNvPicPr>
          <p:nvPr/>
        </p:nvPicPr>
        <p:blipFill>
          <a:blip r:embed="rId3"/>
          <a:stretch>
            <a:fillRect/>
          </a:stretch>
        </p:blipFill>
        <p:spPr>
          <a:xfrm>
            <a:off x="3090776" y="1313322"/>
            <a:ext cx="2761727" cy="499915"/>
          </a:xfrm>
          <a:prstGeom prst="rect">
            <a:avLst/>
          </a:prstGeom>
        </p:spPr>
      </p:pic>
      <p:cxnSp>
        <p:nvCxnSpPr>
          <p:cNvPr id="12" name="Straight Connector 11">
            <a:extLst>
              <a:ext uri="{FF2B5EF4-FFF2-40B4-BE49-F238E27FC236}">
                <a16:creationId xmlns:a16="http://schemas.microsoft.com/office/drawing/2014/main" id="{96E121E1-562A-0098-13FA-BE0A82F34C12}"/>
              </a:ext>
              <a:ext uri="{C183D7F6-B498-43B3-948B-1728B52AA6E4}">
                <adec:decorative xmlns:adec="http://schemas.microsoft.com/office/drawing/2017/decorative" val="1"/>
              </a:ext>
            </a:extLst>
          </p:cNvPr>
          <p:cNvCxnSpPr/>
          <p:nvPr/>
        </p:nvCxnSpPr>
        <p:spPr>
          <a:xfrm>
            <a:off x="2966224" y="3306337"/>
            <a:ext cx="81961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EF4956A-6C04-6CFE-5F36-FE8548935883}"/>
              </a:ext>
            </a:extLst>
          </p:cNvPr>
          <p:cNvSpPr txBox="1"/>
          <p:nvPr/>
        </p:nvSpPr>
        <p:spPr>
          <a:xfrm>
            <a:off x="3895026" y="3156193"/>
            <a:ext cx="1488688" cy="307777"/>
          </a:xfrm>
          <a:prstGeom prst="rect">
            <a:avLst/>
          </a:prstGeom>
          <a:noFill/>
        </p:spPr>
        <p:txBody>
          <a:bodyPr wrap="square" rtlCol="0">
            <a:spAutoFit/>
          </a:bodyPr>
          <a:lstStyle/>
          <a:p>
            <a:r>
              <a:rPr lang="en-US" sz="1400" b="1" dirty="0"/>
              <a:t>Positive ROI</a:t>
            </a:r>
          </a:p>
        </p:txBody>
      </p:sp>
      <p:cxnSp>
        <p:nvCxnSpPr>
          <p:cNvPr id="15" name="Straight Connector 14">
            <a:extLst>
              <a:ext uri="{FF2B5EF4-FFF2-40B4-BE49-F238E27FC236}">
                <a16:creationId xmlns:a16="http://schemas.microsoft.com/office/drawing/2014/main" id="{992A9D2B-593B-6184-B626-6259A9EA0752}"/>
              </a:ext>
              <a:ext uri="{C183D7F6-B498-43B3-948B-1728B52AA6E4}">
                <adec:decorative xmlns:adec="http://schemas.microsoft.com/office/drawing/2017/decorative" val="1"/>
              </a:ext>
            </a:extLst>
          </p:cNvPr>
          <p:cNvCxnSpPr/>
          <p:nvPr/>
        </p:nvCxnSpPr>
        <p:spPr>
          <a:xfrm>
            <a:off x="4872616" y="5159298"/>
            <a:ext cx="819615" cy="0"/>
          </a:xfrm>
          <a:prstGeom prst="line">
            <a:avLst/>
          </a:prstGeom>
          <a:ln w="349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5B784FF-E07C-BFF5-BEA3-4A59DE927017}"/>
              </a:ext>
            </a:extLst>
          </p:cNvPr>
          <p:cNvSpPr txBox="1"/>
          <p:nvPr/>
        </p:nvSpPr>
        <p:spPr>
          <a:xfrm>
            <a:off x="5692231" y="5005409"/>
            <a:ext cx="1488688" cy="307777"/>
          </a:xfrm>
          <a:prstGeom prst="rect">
            <a:avLst/>
          </a:prstGeom>
          <a:noFill/>
        </p:spPr>
        <p:txBody>
          <a:bodyPr wrap="square" rtlCol="0">
            <a:spAutoFit/>
          </a:bodyPr>
          <a:lstStyle/>
          <a:p>
            <a:r>
              <a:rPr lang="en-US" sz="1400" b="1" dirty="0"/>
              <a:t>Negative ROI</a:t>
            </a:r>
          </a:p>
        </p:txBody>
      </p:sp>
    </p:spTree>
    <p:extLst>
      <p:ext uri="{BB962C8B-B14F-4D97-AF65-F5344CB8AC3E}">
        <p14:creationId xmlns:p14="http://schemas.microsoft.com/office/powerpoint/2010/main" val="1844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2DA8-0940-9620-A6D0-06B63D103DA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51BB58-2633-AFF7-ECFA-1DA7B9468D32}"/>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14</a:t>
            </a:fld>
            <a:endParaRPr lang="en-US" dirty="0"/>
          </a:p>
        </p:txBody>
      </p:sp>
      <p:sp>
        <p:nvSpPr>
          <p:cNvPr id="5" name="Rectangle 4">
            <a:extLst>
              <a:ext uri="{FF2B5EF4-FFF2-40B4-BE49-F238E27FC236}">
                <a16:creationId xmlns:a16="http://schemas.microsoft.com/office/drawing/2014/main" id="{2A47D1B7-1B18-122B-8732-6E91588309FF}"/>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8D7B19B3-7266-FFB4-A6E0-FF0B90E43508}"/>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extBox 6">
            <a:extLst>
              <a:ext uri="{FF2B5EF4-FFF2-40B4-BE49-F238E27FC236}">
                <a16:creationId xmlns:a16="http://schemas.microsoft.com/office/drawing/2014/main" id="{0B7281D2-409E-70AD-24FE-7C0612CF9B72}"/>
              </a:ext>
            </a:extLst>
          </p:cNvPr>
          <p:cNvSpPr txBox="1"/>
          <p:nvPr/>
        </p:nvSpPr>
        <p:spPr>
          <a:xfrm>
            <a:off x="1909645" y="500371"/>
            <a:ext cx="5324707" cy="369332"/>
          </a:xfrm>
          <a:prstGeom prst="rect">
            <a:avLst/>
          </a:prstGeom>
          <a:noFill/>
        </p:spPr>
        <p:txBody>
          <a:bodyPr wrap="square">
            <a:spAutoFit/>
          </a:bodyPr>
          <a:lstStyle/>
          <a:p>
            <a:r>
              <a:rPr lang="en-US" b="1" dirty="0">
                <a:solidFill>
                  <a:srgbClr val="C00000"/>
                </a:solidFill>
              </a:rPr>
              <a:t>Alternate Use Impacts &amp; Return on Investment </a:t>
            </a:r>
          </a:p>
        </p:txBody>
      </p:sp>
      <p:pic>
        <p:nvPicPr>
          <p:cNvPr id="10" name="Picture 9" descr="If the state of Minnesota were to collect the otherwise exempted sales tax and spend it in the same manner as it does the rest of its general fund dollars, the return on investment for this alternate use would be 18.64% ">
            <a:extLst>
              <a:ext uri="{FF2B5EF4-FFF2-40B4-BE49-F238E27FC236}">
                <a16:creationId xmlns:a16="http://schemas.microsoft.com/office/drawing/2014/main" id="{264FEB0C-06FC-5E10-41BE-A00ED78F6C8D}"/>
              </a:ext>
            </a:extLst>
          </p:cNvPr>
          <p:cNvPicPr>
            <a:picLocks noChangeAspect="1"/>
          </p:cNvPicPr>
          <p:nvPr/>
        </p:nvPicPr>
        <p:blipFill>
          <a:blip r:embed="rId2"/>
          <a:stretch>
            <a:fillRect/>
          </a:stretch>
        </p:blipFill>
        <p:spPr>
          <a:xfrm>
            <a:off x="349086" y="1031054"/>
            <a:ext cx="8445824" cy="4400511"/>
          </a:xfrm>
          <a:prstGeom prst="rect">
            <a:avLst/>
          </a:prstGeom>
        </p:spPr>
      </p:pic>
      <p:cxnSp>
        <p:nvCxnSpPr>
          <p:cNvPr id="11" name="Straight Connector 10">
            <a:extLst>
              <a:ext uri="{FF2B5EF4-FFF2-40B4-BE49-F238E27FC236}">
                <a16:creationId xmlns:a16="http://schemas.microsoft.com/office/drawing/2014/main" id="{B2E93D1B-75FF-51A3-D77A-97210D4A6B79}"/>
              </a:ext>
              <a:ext uri="{C183D7F6-B498-43B3-948B-1728B52AA6E4}">
                <adec:decorative xmlns:adec="http://schemas.microsoft.com/office/drawing/2017/decorative" val="1"/>
              </a:ext>
            </a:extLst>
          </p:cNvPr>
          <p:cNvCxnSpPr/>
          <p:nvPr/>
        </p:nvCxnSpPr>
        <p:spPr>
          <a:xfrm>
            <a:off x="1260086" y="1432931"/>
            <a:ext cx="81961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C2A009-6E51-D491-0A04-C0E2EF570D0F}"/>
              </a:ext>
              <a:ext uri="{C183D7F6-B498-43B3-948B-1728B52AA6E4}">
                <adec:decorative xmlns:adec="http://schemas.microsoft.com/office/drawing/2017/decorative" val="1"/>
              </a:ext>
            </a:extLst>
          </p:cNvPr>
          <p:cNvSpPr txBox="1"/>
          <p:nvPr/>
        </p:nvSpPr>
        <p:spPr>
          <a:xfrm>
            <a:off x="2079701" y="1279042"/>
            <a:ext cx="2054614" cy="307777"/>
          </a:xfrm>
          <a:prstGeom prst="rect">
            <a:avLst/>
          </a:prstGeom>
          <a:noFill/>
        </p:spPr>
        <p:txBody>
          <a:bodyPr wrap="square" rtlCol="0">
            <a:spAutoFit/>
          </a:bodyPr>
          <a:lstStyle/>
          <a:p>
            <a:r>
              <a:rPr lang="en-US" sz="1400" b="1" dirty="0"/>
              <a:t>Alternate Use Impact</a:t>
            </a:r>
          </a:p>
        </p:txBody>
      </p:sp>
      <p:cxnSp>
        <p:nvCxnSpPr>
          <p:cNvPr id="13" name="Straight Connector 12">
            <a:extLst>
              <a:ext uri="{FF2B5EF4-FFF2-40B4-BE49-F238E27FC236}">
                <a16:creationId xmlns:a16="http://schemas.microsoft.com/office/drawing/2014/main" id="{E623EF79-0FDB-E71E-A22A-FAF646C2BCFF}"/>
              </a:ext>
              <a:ext uri="{C183D7F6-B498-43B3-948B-1728B52AA6E4}">
                <adec:decorative xmlns:adec="http://schemas.microsoft.com/office/drawing/2017/decorative" val="1"/>
              </a:ext>
            </a:extLst>
          </p:cNvPr>
          <p:cNvCxnSpPr>
            <a:cxnSpLocks/>
          </p:cNvCxnSpPr>
          <p:nvPr/>
        </p:nvCxnSpPr>
        <p:spPr>
          <a:xfrm>
            <a:off x="5682631" y="4728117"/>
            <a:ext cx="93112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1AD5535-47D6-5679-0A11-9DD8D659C266}"/>
              </a:ext>
              <a:ext uri="{C183D7F6-B498-43B3-948B-1728B52AA6E4}">
                <adec:decorative xmlns:adec="http://schemas.microsoft.com/office/drawing/2017/decorative" val="1"/>
              </a:ext>
            </a:extLst>
          </p:cNvPr>
          <p:cNvSpPr txBox="1"/>
          <p:nvPr/>
        </p:nvSpPr>
        <p:spPr>
          <a:xfrm>
            <a:off x="6613758" y="4574229"/>
            <a:ext cx="2054614" cy="307777"/>
          </a:xfrm>
          <a:prstGeom prst="rect">
            <a:avLst/>
          </a:prstGeom>
          <a:noFill/>
        </p:spPr>
        <p:txBody>
          <a:bodyPr wrap="square" rtlCol="0">
            <a:spAutoFit/>
          </a:bodyPr>
          <a:lstStyle/>
          <a:p>
            <a:r>
              <a:rPr lang="en-US" sz="1400" b="1" dirty="0"/>
              <a:t>Net Forgone Revenue</a:t>
            </a:r>
          </a:p>
        </p:txBody>
      </p:sp>
      <p:sp>
        <p:nvSpPr>
          <p:cNvPr id="16" name="Title 15">
            <a:extLst>
              <a:ext uri="{FF2B5EF4-FFF2-40B4-BE49-F238E27FC236}">
                <a16:creationId xmlns:a16="http://schemas.microsoft.com/office/drawing/2014/main" id="{FF29DE91-BF5D-17A8-25CD-1B2749095C39}"/>
              </a:ext>
              <a:ext uri="{C183D7F6-B498-43B3-948B-1728B52AA6E4}">
                <adec:decorative xmlns:adec="http://schemas.microsoft.com/office/drawing/2017/decorative" val="1"/>
              </a:ext>
            </a:extLst>
          </p:cNvPr>
          <p:cNvSpPr txBox="1">
            <a:spLocks noGrp="1"/>
          </p:cNvSpPr>
          <p:nvPr>
            <p:ph type="title" idx="4294967295"/>
          </p:nvPr>
        </p:nvSpPr>
        <p:spPr>
          <a:xfrm>
            <a:off x="3247789" y="2718337"/>
            <a:ext cx="3233854"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Alternate Use ROI = 18.64%</a:t>
            </a:r>
          </a:p>
        </p:txBody>
      </p:sp>
    </p:spTree>
    <p:extLst>
      <p:ext uri="{BB962C8B-B14F-4D97-AF65-F5344CB8AC3E}">
        <p14:creationId xmlns:p14="http://schemas.microsoft.com/office/powerpoint/2010/main" val="22464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42106-CFF2-D1AD-A984-E6C6543A0A4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B74F10-267D-2C6C-DBB9-27DCD5588538}"/>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15</a:t>
            </a:fld>
            <a:endParaRPr lang="en-US" dirty="0"/>
          </a:p>
        </p:txBody>
      </p:sp>
      <p:sp>
        <p:nvSpPr>
          <p:cNvPr id="5" name="Rectangle 4">
            <a:extLst>
              <a:ext uri="{FF2B5EF4-FFF2-40B4-BE49-F238E27FC236}">
                <a16:creationId xmlns:a16="http://schemas.microsoft.com/office/drawing/2014/main" id="{0AAAAB19-827E-4134-4ECE-BC9EF6B9E2D5}"/>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CBEE1811-B6B4-AB8A-6A0F-CC8770E318B2}"/>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981E67E5-0029-397C-6BDE-44A9B68D184A}"/>
              </a:ext>
            </a:extLst>
          </p:cNvPr>
          <p:cNvSpPr txBox="1">
            <a:spLocks noGrp="1"/>
          </p:cNvSpPr>
          <p:nvPr>
            <p:ph type="title" idx="4294967295"/>
          </p:nvPr>
        </p:nvSpPr>
        <p:spPr>
          <a:xfrm>
            <a:off x="456386" y="500371"/>
            <a:ext cx="852137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Revenue neutrality, Tax Incidence, and comparative efficiency</a:t>
            </a:r>
          </a:p>
        </p:txBody>
      </p:sp>
      <p:sp>
        <p:nvSpPr>
          <p:cNvPr id="4" name="TextBox 3">
            <a:extLst>
              <a:ext uri="{FF2B5EF4-FFF2-40B4-BE49-F238E27FC236}">
                <a16:creationId xmlns:a16="http://schemas.microsoft.com/office/drawing/2014/main" id="{B4B6B695-A6C1-8EEC-3A2A-699052071655}"/>
              </a:ext>
            </a:extLst>
          </p:cNvPr>
          <p:cNvSpPr txBox="1"/>
          <p:nvPr/>
        </p:nvSpPr>
        <p:spPr>
          <a:xfrm>
            <a:off x="407490" y="1544869"/>
            <a:ext cx="8521375" cy="646331"/>
          </a:xfrm>
          <a:prstGeom prst="rect">
            <a:avLst/>
          </a:prstGeom>
          <a:noFill/>
        </p:spPr>
        <p:txBody>
          <a:bodyPr wrap="square">
            <a:spAutoFit/>
          </a:bodyPr>
          <a:lstStyle/>
          <a:p>
            <a:pPr marL="285750" indent="-285750">
              <a:buFont typeface="Wingdings" panose="05000000000000000000" pitchFamily="2" charset="2"/>
              <a:buChar char="Ø"/>
            </a:pPr>
            <a:r>
              <a:rPr lang="en-US" dirty="0"/>
              <a:t>Repeal of the exemption would allow the general sales tax rate to decline from </a:t>
            </a:r>
            <a:r>
              <a:rPr lang="en-US" b="1" i="1" dirty="0"/>
              <a:t>6.875% to approximately 6.787%</a:t>
            </a:r>
            <a:endParaRPr lang="en-US" b="1" i="1" cap="all" dirty="0">
              <a:solidFill>
                <a:srgbClr val="C00000"/>
              </a:solidFill>
            </a:endParaRPr>
          </a:p>
        </p:txBody>
      </p:sp>
      <p:sp>
        <p:nvSpPr>
          <p:cNvPr id="10" name="TextBox 9">
            <a:extLst>
              <a:ext uri="{FF2B5EF4-FFF2-40B4-BE49-F238E27FC236}">
                <a16:creationId xmlns:a16="http://schemas.microsoft.com/office/drawing/2014/main" id="{345DA160-C554-AAD7-CA50-76DC217F6960}"/>
              </a:ext>
            </a:extLst>
          </p:cNvPr>
          <p:cNvSpPr txBox="1"/>
          <p:nvPr/>
        </p:nvSpPr>
        <p:spPr>
          <a:xfrm>
            <a:off x="407490" y="2701669"/>
            <a:ext cx="8521375" cy="646331"/>
          </a:xfrm>
          <a:prstGeom prst="rect">
            <a:avLst/>
          </a:prstGeom>
          <a:noFill/>
        </p:spPr>
        <p:txBody>
          <a:bodyPr wrap="square">
            <a:spAutoFit/>
          </a:bodyPr>
          <a:lstStyle/>
          <a:p>
            <a:pPr marL="285750" indent="-285750">
              <a:buFont typeface="Wingdings" panose="05000000000000000000" pitchFamily="2" charset="2"/>
              <a:buChar char="Ø"/>
            </a:pPr>
            <a:r>
              <a:rPr lang="en-US" dirty="0"/>
              <a:t>Incidence analysis indicates that business sales taxes are disproportionately borne by </a:t>
            </a:r>
            <a:r>
              <a:rPr lang="en-US" b="1" i="1" dirty="0"/>
              <a:t>higher-income households </a:t>
            </a:r>
            <a:r>
              <a:rPr lang="en-US" dirty="0"/>
              <a:t>and </a:t>
            </a:r>
            <a:r>
              <a:rPr lang="en-US" b="1" i="1" dirty="0"/>
              <a:t>nonresidents</a:t>
            </a:r>
            <a:endParaRPr lang="en-US" b="1" i="1" cap="all" dirty="0">
              <a:solidFill>
                <a:srgbClr val="C00000"/>
              </a:solidFill>
            </a:endParaRPr>
          </a:p>
        </p:txBody>
      </p:sp>
      <p:pic>
        <p:nvPicPr>
          <p:cNvPr id="8" name="Picture 7" descr="Incidence analysis indicates that business sales taxes are disproportionately borne by higher-income households and nonresidents&#10;">
            <a:extLst>
              <a:ext uri="{FF2B5EF4-FFF2-40B4-BE49-F238E27FC236}">
                <a16:creationId xmlns:a16="http://schemas.microsoft.com/office/drawing/2014/main" id="{C2C8EA92-2FFB-B4FE-16BB-3DC04C5743C2}"/>
              </a:ext>
            </a:extLst>
          </p:cNvPr>
          <p:cNvPicPr>
            <a:picLocks noChangeAspect="1"/>
          </p:cNvPicPr>
          <p:nvPr/>
        </p:nvPicPr>
        <p:blipFill>
          <a:blip r:embed="rId2"/>
          <a:stretch>
            <a:fillRect/>
          </a:stretch>
        </p:blipFill>
        <p:spPr>
          <a:xfrm>
            <a:off x="1756316" y="3510000"/>
            <a:ext cx="4376854" cy="2190653"/>
          </a:xfrm>
          <a:prstGeom prst="rect">
            <a:avLst/>
          </a:prstGeom>
        </p:spPr>
      </p:pic>
    </p:spTree>
    <p:extLst>
      <p:ext uri="{BB962C8B-B14F-4D97-AF65-F5344CB8AC3E}">
        <p14:creationId xmlns:p14="http://schemas.microsoft.com/office/powerpoint/2010/main" val="329151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F63CE-E2A3-0A43-F24D-13A62EEC356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0966BE-3911-FEF0-ECEB-22F3D841F83D}"/>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16</a:t>
            </a:fld>
            <a:endParaRPr lang="en-US" dirty="0"/>
          </a:p>
        </p:txBody>
      </p:sp>
      <p:sp>
        <p:nvSpPr>
          <p:cNvPr id="5" name="Rectangle 4">
            <a:extLst>
              <a:ext uri="{FF2B5EF4-FFF2-40B4-BE49-F238E27FC236}">
                <a16:creationId xmlns:a16="http://schemas.microsoft.com/office/drawing/2014/main" id="{584031D4-2B3A-4681-A19E-02CB57D0313E}"/>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890EDF21-07C6-0144-AF5F-3BCF719D9C55}"/>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AEE0EE20-2F8E-3F70-E6E5-A6F41EDB9974}"/>
              </a:ext>
            </a:extLst>
          </p:cNvPr>
          <p:cNvSpPr txBox="1">
            <a:spLocks noGrp="1"/>
          </p:cNvSpPr>
          <p:nvPr>
            <p:ph type="title" idx="4294967295"/>
          </p:nvPr>
        </p:nvSpPr>
        <p:spPr>
          <a:xfrm>
            <a:off x="2430149" y="407067"/>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Direct Expenditure Analysis</a:t>
            </a:r>
          </a:p>
        </p:txBody>
      </p:sp>
      <p:sp>
        <p:nvSpPr>
          <p:cNvPr id="4" name="TextBox 3">
            <a:extLst>
              <a:ext uri="{FF2B5EF4-FFF2-40B4-BE49-F238E27FC236}">
                <a16:creationId xmlns:a16="http://schemas.microsoft.com/office/drawing/2014/main" id="{2F25B745-4CD3-7541-B38A-2AB181443619}"/>
              </a:ext>
            </a:extLst>
          </p:cNvPr>
          <p:cNvSpPr txBox="1"/>
          <p:nvPr/>
        </p:nvSpPr>
        <p:spPr>
          <a:xfrm>
            <a:off x="743014" y="4778723"/>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Level Spending Targeted towards construction</a:t>
            </a:r>
          </a:p>
        </p:txBody>
      </p:sp>
      <p:sp>
        <p:nvSpPr>
          <p:cNvPr id="2" name="TextBox 1">
            <a:extLst>
              <a:ext uri="{FF2B5EF4-FFF2-40B4-BE49-F238E27FC236}">
                <a16:creationId xmlns:a16="http://schemas.microsoft.com/office/drawing/2014/main" id="{A3AEA9CD-6DEA-32EB-D65F-28EE54DD92A8}"/>
              </a:ext>
            </a:extLst>
          </p:cNvPr>
          <p:cNvSpPr txBox="1"/>
          <p:nvPr/>
        </p:nvSpPr>
        <p:spPr>
          <a:xfrm>
            <a:off x="743014" y="5208639"/>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no additional sales tax exemptions</a:t>
            </a:r>
          </a:p>
        </p:txBody>
      </p:sp>
      <p:sp>
        <p:nvSpPr>
          <p:cNvPr id="9" name="TextBox 8">
            <a:extLst>
              <a:ext uri="{FF2B5EF4-FFF2-40B4-BE49-F238E27FC236}">
                <a16:creationId xmlns:a16="http://schemas.microsoft.com/office/drawing/2014/main" id="{235DF5CF-CB7B-048B-F02E-1DADAC05ED9D}"/>
              </a:ext>
            </a:extLst>
          </p:cNvPr>
          <p:cNvSpPr txBox="1"/>
          <p:nvPr/>
        </p:nvSpPr>
        <p:spPr>
          <a:xfrm>
            <a:off x="743013" y="5570045"/>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permanent data center jobs grow by 40 per year</a:t>
            </a:r>
          </a:p>
        </p:txBody>
      </p:sp>
      <p:pic>
        <p:nvPicPr>
          <p:cNvPr id="12" name="Picture 11" descr="If Minnesota were to make a direct expenditure equal to the amount of sales tax revenue forgone between 2011 and 2024 with the same objective of creating jobs in construction and data center operations, the estimated return on investment would be 140%">
            <a:extLst>
              <a:ext uri="{FF2B5EF4-FFF2-40B4-BE49-F238E27FC236}">
                <a16:creationId xmlns:a16="http://schemas.microsoft.com/office/drawing/2014/main" id="{908C3AC6-FBC6-A4F9-5015-7D2FADAEE6A7}"/>
              </a:ext>
            </a:extLst>
          </p:cNvPr>
          <p:cNvPicPr>
            <a:picLocks noChangeAspect="1"/>
          </p:cNvPicPr>
          <p:nvPr/>
        </p:nvPicPr>
        <p:blipFill>
          <a:blip r:embed="rId2"/>
          <a:stretch>
            <a:fillRect/>
          </a:stretch>
        </p:blipFill>
        <p:spPr>
          <a:xfrm>
            <a:off x="1228691" y="863193"/>
            <a:ext cx="6501718" cy="3805884"/>
          </a:xfrm>
          <a:prstGeom prst="rect">
            <a:avLst/>
          </a:prstGeom>
        </p:spPr>
      </p:pic>
      <p:sp>
        <p:nvSpPr>
          <p:cNvPr id="8" name="Title 15">
            <a:extLst>
              <a:ext uri="{FF2B5EF4-FFF2-40B4-BE49-F238E27FC236}">
                <a16:creationId xmlns:a16="http://schemas.microsoft.com/office/drawing/2014/main" id="{EA46817E-BBB5-3477-CFF5-8E5F02A8DD82}"/>
              </a:ext>
              <a:ext uri="{C183D7F6-B498-43B3-948B-1728B52AA6E4}">
                <adec:decorative xmlns:adec="http://schemas.microsoft.com/office/drawing/2017/decorative" val="1"/>
              </a:ext>
            </a:extLst>
          </p:cNvPr>
          <p:cNvSpPr txBox="1">
            <a:spLocks/>
          </p:cNvSpPr>
          <p:nvPr/>
        </p:nvSpPr>
        <p:spPr>
          <a:xfrm>
            <a:off x="2130188" y="1029112"/>
            <a:ext cx="358481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defTabSz="457200">
              <a:lnSpc>
                <a:spcPct val="100000"/>
              </a:lnSpc>
              <a:spcBef>
                <a:spcPts val="0"/>
              </a:spcBef>
              <a:defRPr/>
            </a:pPr>
            <a:r>
              <a:rPr lang="en-US" sz="1800" b="0" dirty="0">
                <a:latin typeface="+mn-lt"/>
                <a:ea typeface="+mn-ea"/>
                <a:cs typeface="+mn-cs"/>
              </a:rPr>
              <a:t>Direct Expenditure ROI = 140.0%</a:t>
            </a:r>
          </a:p>
        </p:txBody>
      </p:sp>
    </p:spTree>
    <p:extLst>
      <p:ext uri="{BB962C8B-B14F-4D97-AF65-F5344CB8AC3E}">
        <p14:creationId xmlns:p14="http://schemas.microsoft.com/office/powerpoint/2010/main" val="40486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9F38E-163A-0BD9-32FE-59807935EA7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AE238E-97D9-1AD0-4B05-D6CBED1CBEC2}"/>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17</a:t>
            </a:fld>
            <a:endParaRPr lang="en-US" dirty="0"/>
          </a:p>
        </p:txBody>
      </p:sp>
      <p:sp>
        <p:nvSpPr>
          <p:cNvPr id="5" name="Rectangle 4">
            <a:extLst>
              <a:ext uri="{FF2B5EF4-FFF2-40B4-BE49-F238E27FC236}">
                <a16:creationId xmlns:a16="http://schemas.microsoft.com/office/drawing/2014/main" id="{7C9160F4-F780-7606-E78F-D332A5C4D264}"/>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09D11C91-CA16-2D09-246B-0B974BB290FD}"/>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B6680B51-269D-830E-CE88-08C34C6850A7}"/>
              </a:ext>
            </a:extLst>
          </p:cNvPr>
          <p:cNvSpPr txBox="1">
            <a:spLocks noGrp="1"/>
          </p:cNvSpPr>
          <p:nvPr>
            <p:ph type="title" idx="4294967295"/>
          </p:nvPr>
        </p:nvSpPr>
        <p:spPr>
          <a:xfrm>
            <a:off x="1072065" y="327131"/>
            <a:ext cx="740409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Cumulative Data center jobs drive annual impacts</a:t>
            </a:r>
          </a:p>
        </p:txBody>
      </p:sp>
      <p:sp>
        <p:nvSpPr>
          <p:cNvPr id="4" name="TextBox 3">
            <a:extLst>
              <a:ext uri="{FF2B5EF4-FFF2-40B4-BE49-F238E27FC236}">
                <a16:creationId xmlns:a16="http://schemas.microsoft.com/office/drawing/2014/main" id="{C5109F31-9AFD-8A36-29E9-7B58E2DB522A}"/>
              </a:ext>
            </a:extLst>
          </p:cNvPr>
          <p:cNvSpPr txBox="1"/>
          <p:nvPr/>
        </p:nvSpPr>
        <p:spPr>
          <a:xfrm>
            <a:off x="743014" y="4778723"/>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Level Spending Targeted towards construction</a:t>
            </a:r>
          </a:p>
        </p:txBody>
      </p:sp>
      <p:sp>
        <p:nvSpPr>
          <p:cNvPr id="2" name="TextBox 1">
            <a:extLst>
              <a:ext uri="{FF2B5EF4-FFF2-40B4-BE49-F238E27FC236}">
                <a16:creationId xmlns:a16="http://schemas.microsoft.com/office/drawing/2014/main" id="{BC5B3035-D776-2FF6-9295-236B8B90EC11}"/>
              </a:ext>
            </a:extLst>
          </p:cNvPr>
          <p:cNvSpPr txBox="1"/>
          <p:nvPr/>
        </p:nvSpPr>
        <p:spPr>
          <a:xfrm>
            <a:off x="743014" y="5208639"/>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no additional sales tax exemptions</a:t>
            </a:r>
          </a:p>
        </p:txBody>
      </p:sp>
      <p:sp>
        <p:nvSpPr>
          <p:cNvPr id="9" name="TextBox 8">
            <a:extLst>
              <a:ext uri="{FF2B5EF4-FFF2-40B4-BE49-F238E27FC236}">
                <a16:creationId xmlns:a16="http://schemas.microsoft.com/office/drawing/2014/main" id="{99B1D3AF-743B-EA73-24EC-7AFFEBE2AF6D}"/>
              </a:ext>
            </a:extLst>
          </p:cNvPr>
          <p:cNvSpPr txBox="1"/>
          <p:nvPr/>
        </p:nvSpPr>
        <p:spPr>
          <a:xfrm>
            <a:off x="743013" y="5570045"/>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permanent data center jobs grow by 40 per year</a:t>
            </a:r>
          </a:p>
        </p:txBody>
      </p:sp>
      <p:pic>
        <p:nvPicPr>
          <p:cNvPr id="12" name="Picture 11" descr="If Minnesota were to make a direct expenditure equal to the amount of sales tax revenue forgone between 2011 and 2024 with the same objective of creating jobs in construction and data center operations, the estimated return on investment would be 140%">
            <a:extLst>
              <a:ext uri="{FF2B5EF4-FFF2-40B4-BE49-F238E27FC236}">
                <a16:creationId xmlns:a16="http://schemas.microsoft.com/office/drawing/2014/main" id="{2179A8BC-8E3F-9C49-E781-3A576F705422}"/>
              </a:ext>
            </a:extLst>
          </p:cNvPr>
          <p:cNvPicPr>
            <a:picLocks noChangeAspect="1"/>
          </p:cNvPicPr>
          <p:nvPr/>
        </p:nvPicPr>
        <p:blipFill>
          <a:blip r:embed="rId2"/>
          <a:stretch>
            <a:fillRect/>
          </a:stretch>
        </p:blipFill>
        <p:spPr>
          <a:xfrm>
            <a:off x="1228691" y="863193"/>
            <a:ext cx="6501718" cy="3805884"/>
          </a:xfrm>
          <a:prstGeom prst="rect">
            <a:avLst/>
          </a:prstGeom>
        </p:spPr>
      </p:pic>
      <p:pic>
        <p:nvPicPr>
          <p:cNvPr id="10" name="Picture 9" descr="While annual construction impacts would be expected to remain relatively constant under a direct expenditure scenario, total annual economic impacts would increase each year in conjunction with the accumulation of permanent data center jobs in the economy.">
            <a:extLst>
              <a:ext uri="{FF2B5EF4-FFF2-40B4-BE49-F238E27FC236}">
                <a16:creationId xmlns:a16="http://schemas.microsoft.com/office/drawing/2014/main" id="{EDD81372-9368-DE64-A4BC-63B76A4AAB60}"/>
              </a:ext>
            </a:extLst>
          </p:cNvPr>
          <p:cNvPicPr>
            <a:picLocks noChangeAspect="1"/>
          </p:cNvPicPr>
          <p:nvPr/>
        </p:nvPicPr>
        <p:blipFill>
          <a:blip r:embed="rId3"/>
          <a:stretch>
            <a:fillRect/>
          </a:stretch>
        </p:blipFill>
        <p:spPr>
          <a:xfrm>
            <a:off x="3618571" y="3018716"/>
            <a:ext cx="5359190" cy="3634182"/>
          </a:xfrm>
          <a:prstGeom prst="rect">
            <a:avLst/>
          </a:prstGeom>
        </p:spPr>
      </p:pic>
      <p:sp>
        <p:nvSpPr>
          <p:cNvPr id="13" name="TextBox 12">
            <a:extLst>
              <a:ext uri="{FF2B5EF4-FFF2-40B4-BE49-F238E27FC236}">
                <a16:creationId xmlns:a16="http://schemas.microsoft.com/office/drawing/2014/main" id="{85A082E8-B3F4-C41C-9BDC-694C73697775}"/>
              </a:ext>
              <a:ext uri="{C183D7F6-B498-43B3-948B-1728B52AA6E4}">
                <adec:decorative xmlns:adec="http://schemas.microsoft.com/office/drawing/2017/decorative" val="1"/>
              </a:ext>
            </a:extLst>
          </p:cNvPr>
          <p:cNvSpPr txBox="1"/>
          <p:nvPr/>
        </p:nvSpPr>
        <p:spPr>
          <a:xfrm>
            <a:off x="4288156" y="3830633"/>
            <a:ext cx="3300249" cy="307777"/>
          </a:xfrm>
          <a:prstGeom prst="rect">
            <a:avLst/>
          </a:prstGeom>
          <a:noFill/>
        </p:spPr>
        <p:txBody>
          <a:bodyPr wrap="square" rtlCol="0">
            <a:spAutoFit/>
          </a:bodyPr>
          <a:lstStyle/>
          <a:p>
            <a:r>
              <a:rPr lang="en-US" sz="1400" b="1" dirty="0"/>
              <a:t>Cumulative Annual Data Center Jobs</a:t>
            </a:r>
          </a:p>
        </p:txBody>
      </p:sp>
    </p:spTree>
    <p:extLst>
      <p:ext uri="{BB962C8B-B14F-4D97-AF65-F5344CB8AC3E}">
        <p14:creationId xmlns:p14="http://schemas.microsoft.com/office/powerpoint/2010/main" val="60233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8DB8-D97F-1759-1C72-7DAE5D576D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1E656A-FB85-BB1F-1BD2-FC879BE1850C}"/>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18</a:t>
            </a:fld>
            <a:endParaRPr lang="en-US" dirty="0"/>
          </a:p>
        </p:txBody>
      </p:sp>
      <p:sp>
        <p:nvSpPr>
          <p:cNvPr id="5" name="Rectangle 4">
            <a:extLst>
              <a:ext uri="{FF2B5EF4-FFF2-40B4-BE49-F238E27FC236}">
                <a16:creationId xmlns:a16="http://schemas.microsoft.com/office/drawing/2014/main" id="{3D6EE1A8-F747-60A1-C0A8-FD8AD96B6973}"/>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6E874708-3553-D44E-7473-FEBC5DB72EC6}"/>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2B3A5B7C-50F2-671F-D029-F92E0CB6AA3F}"/>
              </a:ext>
            </a:extLst>
          </p:cNvPr>
          <p:cNvSpPr txBox="1">
            <a:spLocks noGrp="1"/>
          </p:cNvSpPr>
          <p:nvPr>
            <p:ph type="title" idx="4294967295"/>
          </p:nvPr>
        </p:nvSpPr>
        <p:spPr>
          <a:xfrm>
            <a:off x="1473200" y="407067"/>
            <a:ext cx="640714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Permanent data center jobs are cumulative</a:t>
            </a:r>
          </a:p>
        </p:txBody>
      </p:sp>
      <p:sp>
        <p:nvSpPr>
          <p:cNvPr id="4" name="TextBox 3">
            <a:extLst>
              <a:ext uri="{FF2B5EF4-FFF2-40B4-BE49-F238E27FC236}">
                <a16:creationId xmlns:a16="http://schemas.microsoft.com/office/drawing/2014/main" id="{2DBF89F3-D6C7-40A0-C44E-825E9EF2B9C6}"/>
              </a:ext>
            </a:extLst>
          </p:cNvPr>
          <p:cNvSpPr txBox="1"/>
          <p:nvPr/>
        </p:nvSpPr>
        <p:spPr>
          <a:xfrm>
            <a:off x="743014" y="4778723"/>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Level Spending Targeted towards construction</a:t>
            </a:r>
          </a:p>
        </p:txBody>
      </p:sp>
      <p:sp>
        <p:nvSpPr>
          <p:cNvPr id="2" name="TextBox 1">
            <a:extLst>
              <a:ext uri="{FF2B5EF4-FFF2-40B4-BE49-F238E27FC236}">
                <a16:creationId xmlns:a16="http://schemas.microsoft.com/office/drawing/2014/main" id="{9F97457D-1FF7-5C07-E834-5F71405905CD}"/>
              </a:ext>
            </a:extLst>
          </p:cNvPr>
          <p:cNvSpPr txBox="1"/>
          <p:nvPr/>
        </p:nvSpPr>
        <p:spPr>
          <a:xfrm>
            <a:off x="743014" y="5208639"/>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no additional sales tax exemptions</a:t>
            </a:r>
          </a:p>
        </p:txBody>
      </p:sp>
      <p:sp>
        <p:nvSpPr>
          <p:cNvPr id="9" name="TextBox 8">
            <a:extLst>
              <a:ext uri="{FF2B5EF4-FFF2-40B4-BE49-F238E27FC236}">
                <a16:creationId xmlns:a16="http://schemas.microsoft.com/office/drawing/2014/main" id="{FA13178B-1CD3-3FFF-2CF7-A7D1899B5E24}"/>
              </a:ext>
            </a:extLst>
          </p:cNvPr>
          <p:cNvSpPr txBox="1"/>
          <p:nvPr/>
        </p:nvSpPr>
        <p:spPr>
          <a:xfrm>
            <a:off x="743013" y="5570045"/>
            <a:ext cx="8521375" cy="338554"/>
          </a:xfrm>
          <a:prstGeom prst="rect">
            <a:avLst/>
          </a:prstGeom>
          <a:noFill/>
        </p:spPr>
        <p:txBody>
          <a:bodyPr wrap="square">
            <a:spAutoFit/>
          </a:bodyPr>
          <a:lstStyle/>
          <a:p>
            <a:pPr marL="285750" indent="-285750">
              <a:buFont typeface="Wingdings" panose="05000000000000000000" pitchFamily="2" charset="2"/>
              <a:buChar char="Ø"/>
            </a:pPr>
            <a:r>
              <a:rPr lang="en-US" sz="1600" b="1" i="1" cap="all" dirty="0"/>
              <a:t>Assumes permanent data center jobs grow by 40 per year</a:t>
            </a:r>
          </a:p>
        </p:txBody>
      </p:sp>
      <p:pic>
        <p:nvPicPr>
          <p:cNvPr id="10" name="Picture 9" descr="While annual construction impacts would be expected to remain relatively constant under a direct expenditure scenario, total annual economic impacts would increase each year in conjunction with the accumulation of permanent data center jobs in the economy.">
            <a:extLst>
              <a:ext uri="{FF2B5EF4-FFF2-40B4-BE49-F238E27FC236}">
                <a16:creationId xmlns:a16="http://schemas.microsoft.com/office/drawing/2014/main" id="{5DF4159E-8156-7408-16E1-80EA9CBB9FFF}"/>
              </a:ext>
            </a:extLst>
          </p:cNvPr>
          <p:cNvPicPr>
            <a:picLocks noChangeAspect="1"/>
          </p:cNvPicPr>
          <p:nvPr/>
        </p:nvPicPr>
        <p:blipFill>
          <a:blip r:embed="rId2"/>
          <a:stretch>
            <a:fillRect/>
          </a:stretch>
        </p:blipFill>
        <p:spPr>
          <a:xfrm>
            <a:off x="1851103" y="854850"/>
            <a:ext cx="5359190" cy="3634182"/>
          </a:xfrm>
          <a:prstGeom prst="rect">
            <a:avLst/>
          </a:prstGeom>
        </p:spPr>
      </p:pic>
      <p:sp>
        <p:nvSpPr>
          <p:cNvPr id="13" name="TextBox 12">
            <a:extLst>
              <a:ext uri="{FF2B5EF4-FFF2-40B4-BE49-F238E27FC236}">
                <a16:creationId xmlns:a16="http://schemas.microsoft.com/office/drawing/2014/main" id="{9952E182-89BC-3FF6-5DCA-190A4460F3A0}"/>
              </a:ext>
              <a:ext uri="{C183D7F6-B498-43B3-948B-1728B52AA6E4}">
                <adec:decorative xmlns:adec="http://schemas.microsoft.com/office/drawing/2017/decorative" val="1"/>
              </a:ext>
            </a:extLst>
          </p:cNvPr>
          <p:cNvSpPr txBox="1"/>
          <p:nvPr/>
        </p:nvSpPr>
        <p:spPr>
          <a:xfrm>
            <a:off x="3680415" y="3735848"/>
            <a:ext cx="3300249" cy="307777"/>
          </a:xfrm>
          <a:prstGeom prst="rect">
            <a:avLst/>
          </a:prstGeom>
          <a:noFill/>
        </p:spPr>
        <p:txBody>
          <a:bodyPr wrap="square" rtlCol="0">
            <a:spAutoFit/>
          </a:bodyPr>
          <a:lstStyle/>
          <a:p>
            <a:r>
              <a:rPr lang="en-US" sz="1400" b="1" dirty="0"/>
              <a:t>Cumulative Annual Data Center Jobs</a:t>
            </a:r>
          </a:p>
        </p:txBody>
      </p:sp>
    </p:spTree>
    <p:extLst>
      <p:ext uri="{BB962C8B-B14F-4D97-AF65-F5344CB8AC3E}">
        <p14:creationId xmlns:p14="http://schemas.microsoft.com/office/powerpoint/2010/main" val="154209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AF9232-432A-C201-C169-311C4CDD58FC}"/>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71DA3AE-6300-7F7F-3949-AD4FD5BD582F}"/>
              </a:ext>
            </a:extLst>
          </p:cNvPr>
          <p:cNvSpPr>
            <a:spLocks noGrp="1"/>
          </p:cNvSpPr>
          <p:nvPr>
            <p:ph type="title" idx="4294967295"/>
          </p:nvPr>
        </p:nvSpPr>
        <p:spPr>
          <a:xfrm>
            <a:off x="571500" y="-1330324"/>
            <a:ext cx="8001000" cy="1330324"/>
          </a:xfrm>
        </p:spPr>
        <p:txBody>
          <a:bodyPr vert="horz" lIns="91440" tIns="45720" rIns="91440" bIns="45720" rtlCol="0" anchor="b" anchorCtr="0">
            <a:noAutofit/>
          </a:bodyPr>
          <a:lstStyle/>
          <a:p>
            <a:r>
              <a:rPr lang="en-US" dirty="0"/>
              <a:t>CVIOG Mission Statement</a:t>
            </a:r>
          </a:p>
        </p:txBody>
      </p:sp>
    </p:spTree>
    <p:extLst>
      <p:ext uri="{BB962C8B-B14F-4D97-AF65-F5344CB8AC3E}">
        <p14:creationId xmlns:p14="http://schemas.microsoft.com/office/powerpoint/2010/main" val="53364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D7420D5-D8EA-4EB3-80A5-3DA1E09237F3}"/>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B46767-B4BD-4A7D-8B9F-D7738FA30CE5}"/>
              </a:ext>
            </a:extLst>
          </p:cNvPr>
          <p:cNvSpPr>
            <a:spLocks noGrp="1"/>
          </p:cNvSpPr>
          <p:nvPr>
            <p:ph type="ctrTitle"/>
          </p:nvPr>
        </p:nvSpPr>
        <p:spPr>
          <a:xfrm>
            <a:off x="451624" y="2185638"/>
            <a:ext cx="8692376" cy="1243362"/>
          </a:xfrm>
        </p:spPr>
        <p:txBody>
          <a:bodyPr/>
          <a:lstStyle/>
          <a:p>
            <a:pPr algn="ctr"/>
            <a:r>
              <a:rPr lang="en-US" sz="4000" dirty="0">
                <a:solidFill>
                  <a:srgbClr val="C00000"/>
                </a:solidFill>
              </a:rPr>
              <a:t>Tax Expenditure Evaluation</a:t>
            </a:r>
            <a:br>
              <a:rPr lang="en-US" sz="4000" dirty="0">
                <a:solidFill>
                  <a:srgbClr val="C00000"/>
                </a:solidFill>
              </a:rPr>
            </a:br>
            <a:endParaRPr lang="en-US" sz="4000" dirty="0">
              <a:solidFill>
                <a:srgbClr val="C00000"/>
              </a:solidFill>
            </a:endParaRPr>
          </a:p>
        </p:txBody>
      </p:sp>
      <p:sp>
        <p:nvSpPr>
          <p:cNvPr id="5" name="Subtitle 4">
            <a:extLst>
              <a:ext uri="{FF2B5EF4-FFF2-40B4-BE49-F238E27FC236}">
                <a16:creationId xmlns:a16="http://schemas.microsoft.com/office/drawing/2014/main" id="{48CC4494-3CE7-4811-A53E-D89860CC580A}"/>
              </a:ext>
            </a:extLst>
          </p:cNvPr>
          <p:cNvSpPr>
            <a:spLocks noGrp="1"/>
          </p:cNvSpPr>
          <p:nvPr>
            <p:ph type="subTitle" idx="1"/>
          </p:nvPr>
        </p:nvSpPr>
        <p:spPr>
          <a:xfrm>
            <a:off x="602166" y="3228278"/>
            <a:ext cx="8375595" cy="914399"/>
          </a:xfrm>
        </p:spPr>
        <p:txBody>
          <a:bodyPr/>
          <a:lstStyle/>
          <a:p>
            <a:r>
              <a:rPr lang="en-US" sz="2800" dirty="0">
                <a:solidFill>
                  <a:schemeClr val="tx1"/>
                </a:solidFill>
              </a:rPr>
              <a:t>Minnesota Data Center Equipment Exemption</a:t>
            </a:r>
          </a:p>
        </p:txBody>
      </p:sp>
      <p:sp>
        <p:nvSpPr>
          <p:cNvPr id="2" name="Subtitle 4">
            <a:extLst>
              <a:ext uri="{FF2B5EF4-FFF2-40B4-BE49-F238E27FC236}">
                <a16:creationId xmlns:a16="http://schemas.microsoft.com/office/drawing/2014/main" id="{0665CE2D-785C-B2C3-58F8-A33BA6307FAA}"/>
              </a:ext>
            </a:extLst>
          </p:cNvPr>
          <p:cNvSpPr txBox="1">
            <a:spLocks/>
          </p:cNvSpPr>
          <p:nvPr/>
        </p:nvSpPr>
        <p:spPr>
          <a:xfrm>
            <a:off x="2891882" y="4094356"/>
            <a:ext cx="3360234" cy="914399"/>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3200" b="1" kern="1200">
                <a:solidFill>
                  <a:schemeClr val="accent1"/>
                </a:solidFill>
                <a:latin typeface="+mn-lt"/>
                <a:ea typeface="+mn-ea"/>
                <a:cs typeface="+mn-cs"/>
              </a:defRPr>
            </a:lvl1pPr>
            <a:lvl2pPr marL="342900" indent="0" algn="ctr" defTabSz="685800" rtl="0" eaLnBrk="1" latinLnBrk="0" hangingPunct="1">
              <a:lnSpc>
                <a:spcPct val="90000"/>
              </a:lnSpc>
              <a:spcBef>
                <a:spcPts val="600"/>
              </a:spcBef>
              <a:spcAft>
                <a:spcPts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600"/>
              </a:spcBef>
              <a:spcAft>
                <a:spcPts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600"/>
              </a:spcBef>
              <a:spcAft>
                <a:spcPts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600"/>
              </a:spcBef>
              <a:spcAft>
                <a:spcPts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2800" dirty="0">
                <a:solidFill>
                  <a:schemeClr val="tx1"/>
                </a:solidFill>
              </a:rPr>
              <a:t>January 15, 2026</a:t>
            </a:r>
          </a:p>
        </p:txBody>
      </p:sp>
    </p:spTree>
    <p:extLst>
      <p:ext uri="{BB962C8B-B14F-4D97-AF65-F5344CB8AC3E}">
        <p14:creationId xmlns:p14="http://schemas.microsoft.com/office/powerpoint/2010/main" val="105300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8209-F128-4567-9E2C-7CBDD54C2C5F}"/>
              </a:ext>
            </a:extLst>
          </p:cNvPr>
          <p:cNvSpPr>
            <a:spLocks noGrp="1"/>
          </p:cNvSpPr>
          <p:nvPr>
            <p:ph type="title"/>
          </p:nvPr>
        </p:nvSpPr>
        <p:spPr/>
        <p:txBody>
          <a:bodyPr/>
          <a:lstStyle/>
          <a:p>
            <a:r>
              <a:rPr lang="en-US"/>
              <a:t>Connect With Us!</a:t>
            </a:r>
            <a:endParaRPr lang="en-US" dirty="0"/>
          </a:p>
        </p:txBody>
      </p:sp>
      <p:sp>
        <p:nvSpPr>
          <p:cNvPr id="6" name="Rectangle 5">
            <a:extLst>
              <a:ext uri="{FF2B5EF4-FFF2-40B4-BE49-F238E27FC236}">
                <a16:creationId xmlns:a16="http://schemas.microsoft.com/office/drawing/2014/main" id="{7F7B7C72-3A8A-4806-8D61-C1C43CF7D0F5}"/>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61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FCC0E-F7A9-E316-B579-6DD649D1D0F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B153C6-7A98-909F-FC53-5E4FC52B54CE}"/>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21</a:t>
            </a:fld>
            <a:endParaRPr lang="en-US" dirty="0"/>
          </a:p>
        </p:txBody>
      </p:sp>
      <p:sp>
        <p:nvSpPr>
          <p:cNvPr id="5" name="Rectangle 4">
            <a:extLst>
              <a:ext uri="{FF2B5EF4-FFF2-40B4-BE49-F238E27FC236}">
                <a16:creationId xmlns:a16="http://schemas.microsoft.com/office/drawing/2014/main" id="{91F3A9C2-2D8C-47F2-7C9C-DBFFF7460440}"/>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23644E76-FA11-1913-EB57-C8802DEAA18E}"/>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DE0055EE-78BF-D3E8-2272-DFFD9CEEB35C}"/>
              </a:ext>
            </a:extLst>
          </p:cNvPr>
          <p:cNvSpPr txBox="1">
            <a:spLocks noGrp="1"/>
          </p:cNvSpPr>
          <p:nvPr>
            <p:ph type="title" idx="4294967295"/>
          </p:nvPr>
        </p:nvSpPr>
        <p:spPr>
          <a:xfrm>
            <a:off x="499749" y="3157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a.</a:t>
            </a:r>
          </a:p>
        </p:txBody>
      </p:sp>
      <p:graphicFrame>
        <p:nvGraphicFramePr>
          <p:cNvPr id="7" name="Table 6">
            <a:extLst>
              <a:ext uri="{FF2B5EF4-FFF2-40B4-BE49-F238E27FC236}">
                <a16:creationId xmlns:a16="http://schemas.microsoft.com/office/drawing/2014/main" id="{36C937B0-D656-FF97-1D36-BC7E1045CC85}"/>
              </a:ext>
            </a:extLst>
          </p:cNvPr>
          <p:cNvGraphicFramePr>
            <a:graphicFrameLocks noGrp="1"/>
          </p:cNvGraphicFramePr>
          <p:nvPr>
            <p:extLst>
              <p:ext uri="{D42A27DB-BD31-4B8C-83A1-F6EECF244321}">
                <p14:modId xmlns:p14="http://schemas.microsoft.com/office/powerpoint/2010/main" val="2115972416"/>
              </p:ext>
            </p:extLst>
          </p:nvPr>
        </p:nvGraphicFramePr>
        <p:xfrm>
          <a:off x="499749" y="1114107"/>
          <a:ext cx="8000998" cy="3350770"/>
        </p:xfrm>
        <a:graphic>
          <a:graphicData uri="http://schemas.openxmlformats.org/drawingml/2006/table">
            <a:tbl>
              <a:tblPr firstRow="1" firstCol="1" bandRow="1">
                <a:tableStyleId>{5C22544A-7EE6-4342-B048-85BDC9FD1C3A}</a:tableStyleId>
              </a:tblPr>
              <a:tblGrid>
                <a:gridCol w="999662">
                  <a:extLst>
                    <a:ext uri="{9D8B030D-6E8A-4147-A177-3AD203B41FA5}">
                      <a16:colId xmlns:a16="http://schemas.microsoft.com/office/drawing/2014/main" val="3388417306"/>
                    </a:ext>
                  </a:extLst>
                </a:gridCol>
                <a:gridCol w="999662">
                  <a:extLst>
                    <a:ext uri="{9D8B030D-6E8A-4147-A177-3AD203B41FA5}">
                      <a16:colId xmlns:a16="http://schemas.microsoft.com/office/drawing/2014/main" val="594475647"/>
                    </a:ext>
                  </a:extLst>
                </a:gridCol>
                <a:gridCol w="1000279">
                  <a:extLst>
                    <a:ext uri="{9D8B030D-6E8A-4147-A177-3AD203B41FA5}">
                      <a16:colId xmlns:a16="http://schemas.microsoft.com/office/drawing/2014/main" val="1401340473"/>
                    </a:ext>
                  </a:extLst>
                </a:gridCol>
                <a:gridCol w="1000279">
                  <a:extLst>
                    <a:ext uri="{9D8B030D-6E8A-4147-A177-3AD203B41FA5}">
                      <a16:colId xmlns:a16="http://schemas.microsoft.com/office/drawing/2014/main" val="2850828876"/>
                    </a:ext>
                  </a:extLst>
                </a:gridCol>
                <a:gridCol w="1000279">
                  <a:extLst>
                    <a:ext uri="{9D8B030D-6E8A-4147-A177-3AD203B41FA5}">
                      <a16:colId xmlns:a16="http://schemas.microsoft.com/office/drawing/2014/main" val="3812829753"/>
                    </a:ext>
                  </a:extLst>
                </a:gridCol>
                <a:gridCol w="1000279">
                  <a:extLst>
                    <a:ext uri="{9D8B030D-6E8A-4147-A177-3AD203B41FA5}">
                      <a16:colId xmlns:a16="http://schemas.microsoft.com/office/drawing/2014/main" val="3393897426"/>
                    </a:ext>
                  </a:extLst>
                </a:gridCol>
                <a:gridCol w="1000279">
                  <a:extLst>
                    <a:ext uri="{9D8B030D-6E8A-4147-A177-3AD203B41FA5}">
                      <a16:colId xmlns:a16="http://schemas.microsoft.com/office/drawing/2014/main" val="1992520907"/>
                    </a:ext>
                  </a:extLst>
                </a:gridCol>
                <a:gridCol w="1000279">
                  <a:extLst>
                    <a:ext uri="{9D8B030D-6E8A-4147-A177-3AD203B41FA5}">
                      <a16:colId xmlns:a16="http://schemas.microsoft.com/office/drawing/2014/main" val="1913368095"/>
                    </a:ext>
                  </a:extLst>
                </a:gridCol>
              </a:tblGrid>
              <a:tr h="166816">
                <a:tc>
                  <a:txBody>
                    <a:bodyPr/>
                    <a:lstStyle/>
                    <a:p>
                      <a:pPr marL="0" marR="0">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1490296743"/>
                  </a:ext>
                </a:extLst>
              </a:tr>
              <a:tr h="377252">
                <a:tc>
                  <a:txBody>
                    <a:bodyPr/>
                    <a:lstStyle/>
                    <a:p>
                      <a:pPr marL="0" marR="0">
                        <a:lnSpc>
                          <a:spcPct val="107000"/>
                        </a:lnSpc>
                        <a:spcAft>
                          <a:spcPts val="800"/>
                        </a:spcAft>
                        <a:buNone/>
                      </a:pPr>
                      <a:r>
                        <a:rPr lang="en-US" sz="900">
                          <a:effectLst/>
                        </a:rPr>
                        <a:t>Forgone State Tax 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-$43,931,000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-$73,659,000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-$101,643,000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-$93,769,000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-$90,758,000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1654340783"/>
                  </a:ext>
                </a:extLst>
              </a:tr>
              <a:tr h="1102161">
                <a:tc>
                  <a:txBody>
                    <a:bodyPr/>
                    <a:lstStyle/>
                    <a:p>
                      <a:pPr marL="0" marR="0">
                        <a:lnSpc>
                          <a:spcPct val="107000"/>
                        </a:lnSpc>
                        <a:spcAft>
                          <a:spcPts val="800"/>
                        </a:spcAft>
                        <a:buNone/>
                      </a:pPr>
                      <a:r>
                        <a:rPr lang="en-US" sz="900">
                          <a:effectLst/>
                        </a:rPr>
                        <a:t>Increased State Tax Collections from Construction and 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$218,000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$10,886,000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$22,595,000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$17,148,000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$6,153,000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$2,522,000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$4,205,000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2440651765"/>
                  </a:ext>
                </a:extLst>
              </a:tr>
              <a:tr h="618889">
                <a:tc>
                  <a:txBody>
                    <a:bodyPr/>
                    <a:lstStyle/>
                    <a:p>
                      <a:pPr marL="0" marR="0">
                        <a:lnSpc>
                          <a:spcPct val="107000"/>
                        </a:lnSpc>
                        <a:spcAft>
                          <a:spcPts val="800"/>
                        </a:spcAft>
                        <a:buNone/>
                      </a:pPr>
                      <a:r>
                        <a:rPr lang="en-US" sz="900">
                          <a:effectLst/>
                        </a:rPr>
                        <a:t>Increased State Tax from Elec.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$179,000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$1,097,000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$1,948,000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$2,601,000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$3,248,000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528172117"/>
                  </a:ext>
                </a:extLst>
              </a:tr>
              <a:tr h="618889">
                <a:tc>
                  <a:txBody>
                    <a:bodyPr/>
                    <a:lstStyle/>
                    <a:p>
                      <a:pPr marL="0" marR="0">
                        <a:lnSpc>
                          <a:spcPct val="107000"/>
                        </a:lnSpc>
                        <a:spcAft>
                          <a:spcPts val="800"/>
                        </a:spcAft>
                        <a:buNone/>
                      </a:pPr>
                      <a:r>
                        <a:rPr lang="en-US" sz="900">
                          <a:effectLst/>
                        </a:rPr>
                        <a:t>Increased State Tax Collections from Operations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$79,000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$1,952,000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$5,457,000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$6,617,000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$6,674,000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2212904934"/>
                  </a:ext>
                </a:extLst>
              </a:tr>
              <a:tr h="377252">
                <a:tc>
                  <a:txBody>
                    <a:bodyPr/>
                    <a:lstStyle/>
                    <a:p>
                      <a:pPr marL="0" marR="0">
                        <a:lnSpc>
                          <a:spcPct val="107000"/>
                        </a:lnSpc>
                        <a:spcAft>
                          <a:spcPts val="800"/>
                        </a:spcAft>
                        <a:buNone/>
                      </a:pPr>
                      <a:r>
                        <a:rPr lang="en-US" sz="900">
                          <a:effectLst/>
                        </a:rPr>
                        <a:t>Net Fiscal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$218,000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$10,886,000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-$21,078,000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-$53,462,000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-$88,085,000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-$82,029,000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dirty="0">
                          <a:effectLst/>
                        </a:rPr>
                        <a:t> </a:t>
                      </a:r>
                      <a:endParaRPr lang="en-US" sz="1100" dirty="0">
                        <a:effectLst/>
                      </a:endParaRPr>
                    </a:p>
                    <a:p>
                      <a:pPr marL="0" marR="0" algn="ctr">
                        <a:lnSpc>
                          <a:spcPct val="107000"/>
                        </a:lnSpc>
                        <a:spcAft>
                          <a:spcPts val="800"/>
                        </a:spcAft>
                        <a:buNone/>
                      </a:pPr>
                      <a:r>
                        <a:rPr lang="en-US" sz="900" dirty="0">
                          <a:effectLst/>
                        </a:rPr>
                        <a:t>-$76,631,000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2080583287"/>
                  </a:ext>
                </a:extLst>
              </a:tr>
            </a:tbl>
          </a:graphicData>
        </a:graphic>
      </p:graphicFrame>
    </p:spTree>
    <p:extLst>
      <p:ext uri="{BB962C8B-B14F-4D97-AF65-F5344CB8AC3E}">
        <p14:creationId xmlns:p14="http://schemas.microsoft.com/office/powerpoint/2010/main" val="383157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0190-F2FD-A04C-D8F8-11E157E38E4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C9402B-8BD5-22D5-C904-54C396A47B3F}"/>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22</a:t>
            </a:fld>
            <a:endParaRPr lang="en-US" dirty="0"/>
          </a:p>
        </p:txBody>
      </p:sp>
      <p:sp>
        <p:nvSpPr>
          <p:cNvPr id="5" name="Rectangle 4">
            <a:extLst>
              <a:ext uri="{FF2B5EF4-FFF2-40B4-BE49-F238E27FC236}">
                <a16:creationId xmlns:a16="http://schemas.microsoft.com/office/drawing/2014/main" id="{95186B8E-5C43-CCE3-24DC-D745341EABFD}"/>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87B914FD-8404-13A0-9C98-B2BD39CC0A3E}"/>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DD321D7A-CB68-D8F0-9F8E-BD101D59E820}"/>
              </a:ext>
            </a:extLst>
          </p:cNvPr>
          <p:cNvSpPr txBox="1">
            <a:spLocks noGrp="1"/>
          </p:cNvSpPr>
          <p:nvPr>
            <p:ph type="title" idx="4294967295"/>
          </p:nvPr>
        </p:nvSpPr>
        <p:spPr>
          <a:xfrm>
            <a:off x="499749" y="3157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a. Continued</a:t>
            </a:r>
          </a:p>
        </p:txBody>
      </p:sp>
      <p:graphicFrame>
        <p:nvGraphicFramePr>
          <p:cNvPr id="4" name="Table 3">
            <a:extLst>
              <a:ext uri="{FF2B5EF4-FFF2-40B4-BE49-F238E27FC236}">
                <a16:creationId xmlns:a16="http://schemas.microsoft.com/office/drawing/2014/main" id="{51E3A325-4298-9F1E-441C-A599F95AD601}"/>
              </a:ext>
            </a:extLst>
          </p:cNvPr>
          <p:cNvGraphicFramePr>
            <a:graphicFrameLocks noGrp="1"/>
          </p:cNvGraphicFramePr>
          <p:nvPr>
            <p:extLst>
              <p:ext uri="{D42A27DB-BD31-4B8C-83A1-F6EECF244321}">
                <p14:modId xmlns:p14="http://schemas.microsoft.com/office/powerpoint/2010/main" val="903022955"/>
              </p:ext>
            </p:extLst>
          </p:nvPr>
        </p:nvGraphicFramePr>
        <p:xfrm>
          <a:off x="685800" y="1336357"/>
          <a:ext cx="8000998" cy="3350770"/>
        </p:xfrm>
        <a:graphic>
          <a:graphicData uri="http://schemas.openxmlformats.org/drawingml/2006/table">
            <a:tbl>
              <a:tblPr firstRow="1" firstCol="1" bandRow="1">
                <a:tableStyleId>{5C22544A-7EE6-4342-B048-85BDC9FD1C3A}</a:tableStyleId>
              </a:tblPr>
              <a:tblGrid>
                <a:gridCol w="999662">
                  <a:extLst>
                    <a:ext uri="{9D8B030D-6E8A-4147-A177-3AD203B41FA5}">
                      <a16:colId xmlns:a16="http://schemas.microsoft.com/office/drawing/2014/main" val="3928449353"/>
                    </a:ext>
                  </a:extLst>
                </a:gridCol>
                <a:gridCol w="999662">
                  <a:extLst>
                    <a:ext uri="{9D8B030D-6E8A-4147-A177-3AD203B41FA5}">
                      <a16:colId xmlns:a16="http://schemas.microsoft.com/office/drawing/2014/main" val="184546992"/>
                    </a:ext>
                  </a:extLst>
                </a:gridCol>
                <a:gridCol w="1000279">
                  <a:extLst>
                    <a:ext uri="{9D8B030D-6E8A-4147-A177-3AD203B41FA5}">
                      <a16:colId xmlns:a16="http://schemas.microsoft.com/office/drawing/2014/main" val="2330171886"/>
                    </a:ext>
                  </a:extLst>
                </a:gridCol>
                <a:gridCol w="1000279">
                  <a:extLst>
                    <a:ext uri="{9D8B030D-6E8A-4147-A177-3AD203B41FA5}">
                      <a16:colId xmlns:a16="http://schemas.microsoft.com/office/drawing/2014/main" val="1540136610"/>
                    </a:ext>
                  </a:extLst>
                </a:gridCol>
                <a:gridCol w="1000279">
                  <a:extLst>
                    <a:ext uri="{9D8B030D-6E8A-4147-A177-3AD203B41FA5}">
                      <a16:colId xmlns:a16="http://schemas.microsoft.com/office/drawing/2014/main" val="3066994846"/>
                    </a:ext>
                  </a:extLst>
                </a:gridCol>
                <a:gridCol w="1000279">
                  <a:extLst>
                    <a:ext uri="{9D8B030D-6E8A-4147-A177-3AD203B41FA5}">
                      <a16:colId xmlns:a16="http://schemas.microsoft.com/office/drawing/2014/main" val="2010954215"/>
                    </a:ext>
                  </a:extLst>
                </a:gridCol>
                <a:gridCol w="1000279">
                  <a:extLst>
                    <a:ext uri="{9D8B030D-6E8A-4147-A177-3AD203B41FA5}">
                      <a16:colId xmlns:a16="http://schemas.microsoft.com/office/drawing/2014/main" val="1358982132"/>
                    </a:ext>
                  </a:extLst>
                </a:gridCol>
                <a:gridCol w="1000279">
                  <a:extLst>
                    <a:ext uri="{9D8B030D-6E8A-4147-A177-3AD203B41FA5}">
                      <a16:colId xmlns:a16="http://schemas.microsoft.com/office/drawing/2014/main" val="2699438407"/>
                    </a:ext>
                  </a:extLst>
                </a:gridCol>
              </a:tblGrid>
              <a:tr h="166816">
                <a:tc>
                  <a:txBody>
                    <a:bodyPr/>
                    <a:lstStyle/>
                    <a:p>
                      <a:pPr marL="0" marR="0">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871767976"/>
                  </a:ext>
                </a:extLst>
              </a:tr>
              <a:tr h="377252">
                <a:tc>
                  <a:txBody>
                    <a:bodyPr/>
                    <a:lstStyle/>
                    <a:p>
                      <a:pPr marL="0" marR="0">
                        <a:lnSpc>
                          <a:spcPct val="107000"/>
                        </a:lnSpc>
                        <a:spcAft>
                          <a:spcPts val="800"/>
                        </a:spcAft>
                        <a:buNone/>
                      </a:pPr>
                      <a:r>
                        <a:rPr lang="en-US" sz="900">
                          <a:effectLst/>
                        </a:rPr>
                        <a:t>Forgone State Tax Revenue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-$101,613,000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-$97,796,000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-$98,891,000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-$93,601,000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-$98,316,000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-$85,458,000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-$68,674,000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extLst>
                  <a:ext uri="{0D108BD9-81ED-4DB2-BD59-A6C34878D82A}">
                    <a16:rowId xmlns:a16="http://schemas.microsoft.com/office/drawing/2014/main" val="2123148649"/>
                  </a:ext>
                </a:extLst>
              </a:tr>
              <a:tr h="1102161">
                <a:tc>
                  <a:txBody>
                    <a:bodyPr/>
                    <a:lstStyle/>
                    <a:p>
                      <a:pPr marL="0" marR="0">
                        <a:lnSpc>
                          <a:spcPct val="107000"/>
                        </a:lnSpc>
                        <a:spcAft>
                          <a:spcPts val="800"/>
                        </a:spcAft>
                        <a:buNone/>
                      </a:pPr>
                      <a:r>
                        <a:rPr lang="en-US" sz="900">
                          <a:effectLst/>
                        </a:rPr>
                        <a:t>Increased State Tax Collections from Construction and 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$358,000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$137,000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$919,000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$1,064,000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405428534"/>
                  </a:ext>
                </a:extLst>
              </a:tr>
              <a:tr h="618889">
                <a:tc>
                  <a:txBody>
                    <a:bodyPr/>
                    <a:lstStyle/>
                    <a:p>
                      <a:pPr marL="0" marR="0">
                        <a:lnSpc>
                          <a:spcPct val="107000"/>
                        </a:lnSpc>
                        <a:spcAft>
                          <a:spcPts val="800"/>
                        </a:spcAft>
                        <a:buNone/>
                      </a:pPr>
                      <a:r>
                        <a:rPr lang="en-US" sz="900">
                          <a:effectLst/>
                        </a:rPr>
                        <a:t>Increased State Tax from Elec. Generation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$3,529,000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$4,277,000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$7,188,000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$5,812,000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$5,205,000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$5,601,000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$5,850,000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4293245204"/>
                  </a:ext>
                </a:extLst>
              </a:tr>
              <a:tr h="618889">
                <a:tc>
                  <a:txBody>
                    <a:bodyPr/>
                    <a:lstStyle/>
                    <a:p>
                      <a:pPr marL="0" marR="0">
                        <a:lnSpc>
                          <a:spcPct val="107000"/>
                        </a:lnSpc>
                        <a:spcAft>
                          <a:spcPts val="800"/>
                        </a:spcAft>
                        <a:buNone/>
                      </a:pPr>
                      <a:r>
                        <a:rPr lang="en-US" sz="900">
                          <a:effectLst/>
                        </a:rPr>
                        <a:t>Increased State Tax Collections from Operations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$7,020,000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$7,517,000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$6,467,000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$7,779,000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$8,035,000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$8,852,000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$8,897,000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047632207"/>
                  </a:ext>
                </a:extLst>
              </a:tr>
              <a:tr h="377252">
                <a:tc>
                  <a:txBody>
                    <a:bodyPr/>
                    <a:lstStyle/>
                    <a:p>
                      <a:pPr marL="0" marR="0">
                        <a:lnSpc>
                          <a:spcPct val="107000"/>
                        </a:lnSpc>
                        <a:spcAft>
                          <a:spcPts val="800"/>
                        </a:spcAft>
                        <a:buNone/>
                      </a:pPr>
                      <a:r>
                        <a:rPr lang="en-US" sz="900">
                          <a:effectLst/>
                        </a:rPr>
                        <a:t>Net Fiscal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-$90,706,000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dirty="0">
                          <a:effectLst/>
                        </a:rPr>
                        <a:t> </a:t>
                      </a:r>
                      <a:endParaRPr lang="en-US" sz="1100" dirty="0">
                        <a:effectLst/>
                      </a:endParaRPr>
                    </a:p>
                    <a:p>
                      <a:pPr marL="0" marR="0" algn="ctr">
                        <a:lnSpc>
                          <a:spcPct val="107000"/>
                        </a:lnSpc>
                        <a:spcAft>
                          <a:spcPts val="800"/>
                        </a:spcAft>
                        <a:buNone/>
                      </a:pPr>
                      <a:r>
                        <a:rPr lang="en-US" sz="900" dirty="0">
                          <a:effectLst/>
                        </a:rPr>
                        <a:t>-$85,865,000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-$84,317,000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-$78,946,000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-$85,076,000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900">
                          <a:effectLst/>
                        </a:rPr>
                        <a:t>-$71,005,000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900" dirty="0">
                          <a:effectLst/>
                        </a:rPr>
                        <a:t> </a:t>
                      </a:r>
                      <a:endParaRPr lang="en-US" sz="1100" dirty="0">
                        <a:effectLst/>
                      </a:endParaRPr>
                    </a:p>
                    <a:p>
                      <a:pPr marL="0" marR="0" algn="ctr">
                        <a:lnSpc>
                          <a:spcPct val="107000"/>
                        </a:lnSpc>
                        <a:spcAft>
                          <a:spcPts val="800"/>
                        </a:spcAft>
                        <a:buNone/>
                      </a:pPr>
                      <a:r>
                        <a:rPr lang="en-US" sz="900" dirty="0">
                          <a:effectLst/>
                        </a:rPr>
                        <a:t>-$53,927,000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1492393862"/>
                  </a:ext>
                </a:extLst>
              </a:tr>
            </a:tbl>
          </a:graphicData>
        </a:graphic>
      </p:graphicFrame>
    </p:spTree>
    <p:extLst>
      <p:ext uri="{BB962C8B-B14F-4D97-AF65-F5344CB8AC3E}">
        <p14:creationId xmlns:p14="http://schemas.microsoft.com/office/powerpoint/2010/main" val="15565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CD193-861B-A245-39E5-F2AFFA956F3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6950A0-90D0-F8A2-BE20-6B8D412C596A}"/>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23</a:t>
            </a:fld>
            <a:endParaRPr lang="en-US" dirty="0"/>
          </a:p>
        </p:txBody>
      </p:sp>
      <p:sp>
        <p:nvSpPr>
          <p:cNvPr id="5" name="Rectangle 4">
            <a:extLst>
              <a:ext uri="{FF2B5EF4-FFF2-40B4-BE49-F238E27FC236}">
                <a16:creationId xmlns:a16="http://schemas.microsoft.com/office/drawing/2014/main" id="{50944AB6-B06B-6AF1-CACE-76FB09484096}"/>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9B4B5BD3-3C20-8813-3B61-0489D2649672}"/>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42E6FFF7-3425-8D02-1305-02278D2AB294}"/>
              </a:ext>
            </a:extLst>
          </p:cNvPr>
          <p:cNvSpPr txBox="1">
            <a:spLocks noGrp="1"/>
          </p:cNvSpPr>
          <p:nvPr>
            <p:ph type="title" idx="4294967295"/>
          </p:nvPr>
        </p:nvSpPr>
        <p:spPr>
          <a:xfrm>
            <a:off x="499749" y="3157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b.</a:t>
            </a:r>
          </a:p>
        </p:txBody>
      </p:sp>
      <p:graphicFrame>
        <p:nvGraphicFramePr>
          <p:cNvPr id="7" name="Table 6">
            <a:extLst>
              <a:ext uri="{FF2B5EF4-FFF2-40B4-BE49-F238E27FC236}">
                <a16:creationId xmlns:a16="http://schemas.microsoft.com/office/drawing/2014/main" id="{8B7F5B73-BA73-2A94-9329-13E0B628416A}"/>
              </a:ext>
            </a:extLst>
          </p:cNvPr>
          <p:cNvGraphicFramePr>
            <a:graphicFrameLocks noGrp="1"/>
          </p:cNvGraphicFramePr>
          <p:nvPr>
            <p:extLst>
              <p:ext uri="{D42A27DB-BD31-4B8C-83A1-F6EECF244321}">
                <p14:modId xmlns:p14="http://schemas.microsoft.com/office/powerpoint/2010/main" val="2897113659"/>
              </p:ext>
            </p:extLst>
          </p:nvPr>
        </p:nvGraphicFramePr>
        <p:xfrm>
          <a:off x="1711955" y="846388"/>
          <a:ext cx="5923289" cy="4516635"/>
        </p:xfrm>
        <a:graphic>
          <a:graphicData uri="http://schemas.openxmlformats.org/drawingml/2006/table">
            <a:tbl>
              <a:tblPr firstRow="1" firstCol="1" bandRow="1">
                <a:tableStyleId>{5C22544A-7EE6-4342-B048-85BDC9FD1C3A}</a:tableStyleId>
              </a:tblPr>
              <a:tblGrid>
                <a:gridCol w="744185">
                  <a:extLst>
                    <a:ext uri="{9D8B030D-6E8A-4147-A177-3AD203B41FA5}">
                      <a16:colId xmlns:a16="http://schemas.microsoft.com/office/drawing/2014/main" val="3587592830"/>
                    </a:ext>
                  </a:extLst>
                </a:gridCol>
                <a:gridCol w="738696">
                  <a:extLst>
                    <a:ext uri="{9D8B030D-6E8A-4147-A177-3AD203B41FA5}">
                      <a16:colId xmlns:a16="http://schemas.microsoft.com/office/drawing/2014/main" val="2029413069"/>
                    </a:ext>
                  </a:extLst>
                </a:gridCol>
                <a:gridCol w="740068">
                  <a:extLst>
                    <a:ext uri="{9D8B030D-6E8A-4147-A177-3AD203B41FA5}">
                      <a16:colId xmlns:a16="http://schemas.microsoft.com/office/drawing/2014/main" val="414569481"/>
                    </a:ext>
                  </a:extLst>
                </a:gridCol>
                <a:gridCol w="740068">
                  <a:extLst>
                    <a:ext uri="{9D8B030D-6E8A-4147-A177-3AD203B41FA5}">
                      <a16:colId xmlns:a16="http://schemas.microsoft.com/office/drawing/2014/main" val="711345035"/>
                    </a:ext>
                  </a:extLst>
                </a:gridCol>
                <a:gridCol w="740068">
                  <a:extLst>
                    <a:ext uri="{9D8B030D-6E8A-4147-A177-3AD203B41FA5}">
                      <a16:colId xmlns:a16="http://schemas.microsoft.com/office/drawing/2014/main" val="4116860998"/>
                    </a:ext>
                  </a:extLst>
                </a:gridCol>
                <a:gridCol w="740068">
                  <a:extLst>
                    <a:ext uri="{9D8B030D-6E8A-4147-A177-3AD203B41FA5}">
                      <a16:colId xmlns:a16="http://schemas.microsoft.com/office/drawing/2014/main" val="3662300529"/>
                    </a:ext>
                  </a:extLst>
                </a:gridCol>
                <a:gridCol w="740068">
                  <a:extLst>
                    <a:ext uri="{9D8B030D-6E8A-4147-A177-3AD203B41FA5}">
                      <a16:colId xmlns:a16="http://schemas.microsoft.com/office/drawing/2014/main" val="4074219792"/>
                    </a:ext>
                  </a:extLst>
                </a:gridCol>
                <a:gridCol w="740068">
                  <a:extLst>
                    <a:ext uri="{9D8B030D-6E8A-4147-A177-3AD203B41FA5}">
                      <a16:colId xmlns:a16="http://schemas.microsoft.com/office/drawing/2014/main" val="1473494644"/>
                    </a:ext>
                  </a:extLst>
                </a:gridCol>
              </a:tblGrid>
              <a:tr h="123497">
                <a:tc>
                  <a:txBody>
                    <a:bodyPr/>
                    <a:lstStyle/>
                    <a:p>
                      <a:pPr marL="0" marR="0">
                        <a:lnSpc>
                          <a:spcPct val="107000"/>
                        </a:lnSpc>
                        <a:spcAft>
                          <a:spcPts val="800"/>
                        </a:spcAft>
                        <a:buNone/>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3268085801"/>
                  </a:ext>
                </a:extLst>
              </a:tr>
              <a:tr h="637062">
                <a:tc>
                  <a:txBody>
                    <a:bodyPr/>
                    <a:lstStyle/>
                    <a:p>
                      <a:pPr marL="0" marR="0">
                        <a:lnSpc>
                          <a:spcPct val="107000"/>
                        </a:lnSpc>
                        <a:spcAft>
                          <a:spcPts val="800"/>
                        </a:spcAft>
                        <a:buNone/>
                      </a:pPr>
                      <a:r>
                        <a:rPr lang="en-US" sz="600">
                          <a:effectLst/>
                        </a:rPr>
                        <a:t>Net Forgone State Tax Revenue (Includes Elec.)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$218,000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$10,886,000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-$21,078,000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-$53,462,000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-$88,085,000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-$82,028,000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-$76,631,000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542877030"/>
                  </a:ext>
                </a:extLst>
              </a:tr>
              <a:tr h="206103">
                <a:tc>
                  <a:txBody>
                    <a:bodyPr/>
                    <a:lstStyle/>
                    <a:p>
                      <a:pPr marL="0" marR="0">
                        <a:lnSpc>
                          <a:spcPct val="107000"/>
                        </a:lnSpc>
                        <a:spcAft>
                          <a:spcPts val="800"/>
                        </a:spcAft>
                        <a:buNone/>
                      </a:pPr>
                      <a:r>
                        <a:rPr lang="en-US" sz="600">
                          <a:effectLst/>
                        </a:rPr>
                        <a:t>Const and Equip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$2,494,000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$121,886,000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$253,399,000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$172,947,000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$41,898,000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$17,096,000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$24,782,000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extLst>
                  <a:ext uri="{0D108BD9-81ED-4DB2-BD59-A6C34878D82A}">
                    <a16:rowId xmlns:a16="http://schemas.microsoft.com/office/drawing/2014/main" val="395811568"/>
                  </a:ext>
                </a:extLst>
              </a:tr>
              <a:tr h="206103">
                <a:tc>
                  <a:txBody>
                    <a:bodyPr/>
                    <a:lstStyle/>
                    <a:p>
                      <a:pPr marL="0" marR="0">
                        <a:lnSpc>
                          <a:spcPct val="107000"/>
                        </a:lnSpc>
                        <a:spcAft>
                          <a:spcPts val="800"/>
                        </a:spcAft>
                        <a:buNone/>
                      </a:pPr>
                      <a:r>
                        <a:rPr lang="en-US" sz="600">
                          <a:effectLst/>
                        </a:rPr>
                        <a:t>Operations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$218,000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$4,853,000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$9,180,000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$9,965,000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$11,573,000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extLst>
                  <a:ext uri="{0D108BD9-81ED-4DB2-BD59-A6C34878D82A}">
                    <a16:rowId xmlns:a16="http://schemas.microsoft.com/office/drawing/2014/main" val="66235618"/>
                  </a:ext>
                </a:extLst>
              </a:tr>
              <a:tr h="206103">
                <a:tc>
                  <a:txBody>
                    <a:bodyPr/>
                    <a:lstStyle/>
                    <a:p>
                      <a:pPr marL="0" marR="0">
                        <a:lnSpc>
                          <a:spcPct val="107000"/>
                        </a:lnSpc>
                        <a:spcAft>
                          <a:spcPts val="800"/>
                        </a:spcAft>
                        <a:buNone/>
                      </a:pPr>
                      <a:r>
                        <a:rPr lang="en-US" sz="600">
                          <a:effectLst/>
                        </a:rPr>
                        <a:t>Electricity Gen.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$703,000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$3,894,000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$4,677,000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$6,316,000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$7,313,000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extLst>
                  <a:ext uri="{0D108BD9-81ED-4DB2-BD59-A6C34878D82A}">
                    <a16:rowId xmlns:a16="http://schemas.microsoft.com/office/drawing/2014/main" val="2028924571"/>
                  </a:ext>
                </a:extLst>
              </a:tr>
              <a:tr h="100399">
                <a:tc>
                  <a:txBody>
                    <a:bodyPr/>
                    <a:lstStyle/>
                    <a:p>
                      <a:pPr marL="0" marR="0">
                        <a:lnSpc>
                          <a:spcPct val="107000"/>
                        </a:lnSpc>
                        <a:spcAft>
                          <a:spcPts val="800"/>
                        </a:spcAft>
                        <a:buNone/>
                      </a:pPr>
                      <a:r>
                        <a:rPr lang="en-US" sz="600">
                          <a:effectLst/>
                        </a:rPr>
                        <a:t>Total Impacts*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$2,494,000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$121,886,000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$254,321,000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$181,695,000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$55,755,000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$33,377,000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$43,668,000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extLst>
                  <a:ext uri="{0D108BD9-81ED-4DB2-BD59-A6C34878D82A}">
                    <a16:rowId xmlns:a16="http://schemas.microsoft.com/office/drawing/2014/main" val="1557912385"/>
                  </a:ext>
                </a:extLst>
              </a:tr>
              <a:tr h="206103">
                <a:tc>
                  <a:txBody>
                    <a:bodyPr/>
                    <a:lstStyle/>
                    <a:p>
                      <a:pPr marL="0" marR="0">
                        <a:lnSpc>
                          <a:spcPct val="107000"/>
                        </a:lnSpc>
                        <a:spcAft>
                          <a:spcPts val="800"/>
                        </a:spcAft>
                        <a:buNone/>
                      </a:pPr>
                      <a:r>
                        <a:rPr lang="en-US" sz="600">
                          <a:effectLst/>
                        </a:rPr>
                        <a:t>Return on Investment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1,106.57%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239.86%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-36.70%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-59.31%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-43.02%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extLst>
                  <a:ext uri="{0D108BD9-81ED-4DB2-BD59-A6C34878D82A}">
                    <a16:rowId xmlns:a16="http://schemas.microsoft.com/office/drawing/2014/main" val="2485615469"/>
                  </a:ext>
                </a:extLst>
              </a:tr>
              <a:tr h="100399">
                <a:tc gridSpan="8">
                  <a:txBody>
                    <a:bodyPr/>
                    <a:lstStyle/>
                    <a:p>
                      <a:pPr marL="0" marR="0" algn="ctr">
                        <a:lnSpc>
                          <a:spcPct val="107000"/>
                        </a:lnSpc>
                        <a:spcAft>
                          <a:spcPts val="800"/>
                        </a:spcAft>
                        <a:buNone/>
                      </a:pPr>
                      <a:r>
                        <a:rPr lang="en-US" sz="6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7603228"/>
                  </a:ext>
                </a:extLst>
              </a:tr>
              <a:tr h="123497">
                <a:tc>
                  <a:txBody>
                    <a:bodyPr/>
                    <a:lstStyle/>
                    <a:p>
                      <a:pPr marL="0" marR="0">
                        <a:lnSpc>
                          <a:spcPct val="107000"/>
                        </a:lnSpc>
                        <a:spcAft>
                          <a:spcPts val="800"/>
                        </a:spcAft>
                        <a:buNone/>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800">
                          <a:effectLst/>
                        </a:rPr>
                        <a:t>2024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1382100756"/>
                  </a:ext>
                </a:extLst>
              </a:tr>
              <a:tr h="637062">
                <a:tc>
                  <a:txBody>
                    <a:bodyPr/>
                    <a:lstStyle/>
                    <a:p>
                      <a:pPr marL="0" marR="0">
                        <a:lnSpc>
                          <a:spcPct val="107000"/>
                        </a:lnSpc>
                        <a:spcAft>
                          <a:spcPts val="800"/>
                        </a:spcAft>
                        <a:buNone/>
                      </a:pPr>
                      <a:r>
                        <a:rPr lang="en-US" sz="600">
                          <a:effectLst/>
                        </a:rPr>
                        <a:t>Net Forgone State Tax Revenue (Includes Elec.)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-$90,706,000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-$85,865,000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-$84,317,000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-$78,946,000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-$85,076,000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-$71,005,000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-$53,927,000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ctr"/>
                </a:tc>
                <a:extLst>
                  <a:ext uri="{0D108BD9-81ED-4DB2-BD59-A6C34878D82A}">
                    <a16:rowId xmlns:a16="http://schemas.microsoft.com/office/drawing/2014/main" val="1647908653"/>
                  </a:ext>
                </a:extLst>
              </a:tr>
              <a:tr h="279286">
                <a:tc>
                  <a:txBody>
                    <a:bodyPr/>
                    <a:lstStyle/>
                    <a:p>
                      <a:pPr marL="0" marR="0">
                        <a:lnSpc>
                          <a:spcPct val="107000"/>
                        </a:lnSpc>
                        <a:spcAft>
                          <a:spcPts val="800"/>
                        </a:spcAft>
                        <a:buNone/>
                      </a:pPr>
                      <a:r>
                        <a:rPr lang="en-US" sz="600">
                          <a:effectLst/>
                        </a:rPr>
                        <a:t>Const and Equip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$2,052,000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$631,000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$9,954,000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$6,150,000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2115758629"/>
                  </a:ext>
                </a:extLst>
              </a:tr>
              <a:tr h="279286">
                <a:tc>
                  <a:txBody>
                    <a:bodyPr/>
                    <a:lstStyle/>
                    <a:p>
                      <a:pPr marL="0" marR="0">
                        <a:lnSpc>
                          <a:spcPct val="107000"/>
                        </a:lnSpc>
                        <a:spcAft>
                          <a:spcPts val="800"/>
                        </a:spcAft>
                        <a:buNone/>
                      </a:pPr>
                      <a:r>
                        <a:rPr lang="en-US" sz="600">
                          <a:effectLst/>
                        </a:rPr>
                        <a:t>Operations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$10,633,000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$11,266,000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$11,773,000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$10,061,000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$10,348,000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$12,512,000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$12,448,000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1642836555"/>
                  </a:ext>
                </a:extLst>
              </a:tr>
              <a:tr h="279286">
                <a:tc>
                  <a:txBody>
                    <a:bodyPr/>
                    <a:lstStyle/>
                    <a:p>
                      <a:pPr marL="0" marR="0">
                        <a:lnSpc>
                          <a:spcPct val="107000"/>
                        </a:lnSpc>
                        <a:spcAft>
                          <a:spcPts val="800"/>
                        </a:spcAft>
                        <a:buNone/>
                      </a:pPr>
                      <a:r>
                        <a:rPr lang="en-US" sz="600">
                          <a:effectLst/>
                        </a:rPr>
                        <a:t>Electricity Gen.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$6,983,000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$8,063,000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$8,833,000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$6,386,000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$7,520,000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$9,189,000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$8,955,000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1879972235"/>
                  </a:ext>
                </a:extLst>
              </a:tr>
              <a:tr h="279286">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Total Impacts*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$19,668,000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$19,960,000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$30,561,000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$22,597,000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$17,868,000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$21,701,000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$21,403,000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1626384766"/>
                  </a:ext>
                </a:extLst>
              </a:tr>
              <a:tr h="637062">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Return on Investment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tc>
                  <a:txBody>
                    <a:bodyPr/>
                    <a:lstStyle/>
                    <a:p>
                      <a:pPr marL="0" marR="0" algn="ctr">
                        <a:lnSpc>
                          <a:spcPct val="107000"/>
                        </a:lnSpc>
                        <a:spcAft>
                          <a:spcPts val="800"/>
                        </a:spcAft>
                        <a:buNone/>
                      </a:pPr>
                      <a:r>
                        <a:rPr lang="en-US" sz="600">
                          <a:effectLst/>
                        </a:rPr>
                        <a:t>-78.32%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-76.75%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-63.75%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-71.38%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-79.00%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a:effectLst/>
                        </a:rPr>
                        <a:t>-69.44%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nchor="b"/>
                </a:tc>
                <a:tc>
                  <a:txBody>
                    <a:bodyPr/>
                    <a:lstStyle/>
                    <a:p>
                      <a:pPr marL="0" marR="0" algn="ctr">
                        <a:lnSpc>
                          <a:spcPct val="107000"/>
                        </a:lnSpc>
                        <a:spcAft>
                          <a:spcPts val="800"/>
                        </a:spcAft>
                        <a:buNone/>
                      </a:pPr>
                      <a:r>
                        <a:rPr lang="en-US" sz="600" dirty="0">
                          <a:effectLst/>
                        </a:rPr>
                        <a:t> </a:t>
                      </a:r>
                      <a:endParaRPr lang="en-US" sz="800" dirty="0">
                        <a:effectLst/>
                      </a:endParaRPr>
                    </a:p>
                    <a:p>
                      <a:pPr marL="0" marR="0" algn="ctr">
                        <a:lnSpc>
                          <a:spcPct val="107000"/>
                        </a:lnSpc>
                        <a:spcAft>
                          <a:spcPts val="800"/>
                        </a:spcAft>
                        <a:buNone/>
                      </a:pPr>
                      <a:r>
                        <a:rPr lang="en-US" sz="600" dirty="0">
                          <a:effectLst/>
                        </a:rPr>
                        <a:t> </a:t>
                      </a:r>
                      <a:endParaRPr lang="en-US" sz="800" dirty="0">
                        <a:effectLst/>
                      </a:endParaRPr>
                    </a:p>
                    <a:p>
                      <a:pPr marL="0" marR="0" algn="ctr">
                        <a:lnSpc>
                          <a:spcPct val="107000"/>
                        </a:lnSpc>
                        <a:spcAft>
                          <a:spcPts val="800"/>
                        </a:spcAft>
                        <a:buNone/>
                      </a:pPr>
                      <a:r>
                        <a:rPr lang="en-US" sz="600" dirty="0">
                          <a:effectLst/>
                        </a:rPr>
                        <a:t> </a:t>
                      </a:r>
                      <a:endParaRPr lang="en-US" sz="800" dirty="0">
                        <a:effectLst/>
                      </a:endParaRPr>
                    </a:p>
                    <a:p>
                      <a:pPr marL="0" marR="0" algn="ctr">
                        <a:lnSpc>
                          <a:spcPct val="107000"/>
                        </a:lnSpc>
                        <a:spcAft>
                          <a:spcPts val="800"/>
                        </a:spcAft>
                        <a:buNone/>
                      </a:pPr>
                      <a:r>
                        <a:rPr lang="en-US" sz="600" dirty="0">
                          <a:effectLst/>
                        </a:rPr>
                        <a:t>-60.31%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399" marR="49399" marT="0" marB="0"/>
                </a:tc>
                <a:extLst>
                  <a:ext uri="{0D108BD9-81ED-4DB2-BD59-A6C34878D82A}">
                    <a16:rowId xmlns:a16="http://schemas.microsoft.com/office/drawing/2014/main" val="1659460176"/>
                  </a:ext>
                </a:extLst>
              </a:tr>
            </a:tbl>
          </a:graphicData>
        </a:graphic>
      </p:graphicFrame>
    </p:spTree>
    <p:extLst>
      <p:ext uri="{BB962C8B-B14F-4D97-AF65-F5344CB8AC3E}">
        <p14:creationId xmlns:p14="http://schemas.microsoft.com/office/powerpoint/2010/main" val="363616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BF8CD-D412-F032-5667-FB12C74F61C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73DE82-1F92-86AB-C507-70C0C8EADAA0}"/>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24</a:t>
            </a:fld>
            <a:endParaRPr lang="en-US" dirty="0"/>
          </a:p>
        </p:txBody>
      </p:sp>
      <p:sp>
        <p:nvSpPr>
          <p:cNvPr id="5" name="Rectangle 4">
            <a:extLst>
              <a:ext uri="{FF2B5EF4-FFF2-40B4-BE49-F238E27FC236}">
                <a16:creationId xmlns:a16="http://schemas.microsoft.com/office/drawing/2014/main" id="{8CBDC50B-DD43-B0AE-2BE3-C364F2DB2217}"/>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61B6CD6B-E2EF-CFB1-4ED9-6BA290604608}"/>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6EA428F7-8FD6-F472-5B61-2D67030A1AA3}"/>
              </a:ext>
            </a:extLst>
          </p:cNvPr>
          <p:cNvSpPr txBox="1">
            <a:spLocks noGrp="1"/>
          </p:cNvSpPr>
          <p:nvPr>
            <p:ph type="title" idx="4294967295"/>
          </p:nvPr>
        </p:nvSpPr>
        <p:spPr>
          <a:xfrm>
            <a:off x="499749" y="3157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3.</a:t>
            </a:r>
          </a:p>
        </p:txBody>
      </p:sp>
      <p:graphicFrame>
        <p:nvGraphicFramePr>
          <p:cNvPr id="7" name="Table 6">
            <a:extLst>
              <a:ext uri="{FF2B5EF4-FFF2-40B4-BE49-F238E27FC236}">
                <a16:creationId xmlns:a16="http://schemas.microsoft.com/office/drawing/2014/main" id="{B34BA6F7-C303-C41B-2EDF-B506B769C4CD}"/>
              </a:ext>
            </a:extLst>
          </p:cNvPr>
          <p:cNvGraphicFramePr>
            <a:graphicFrameLocks noGrp="1"/>
          </p:cNvGraphicFramePr>
          <p:nvPr>
            <p:extLst>
              <p:ext uri="{D42A27DB-BD31-4B8C-83A1-F6EECF244321}">
                <p14:modId xmlns:p14="http://schemas.microsoft.com/office/powerpoint/2010/main" val="192211971"/>
              </p:ext>
            </p:extLst>
          </p:nvPr>
        </p:nvGraphicFramePr>
        <p:xfrm>
          <a:off x="2171700" y="896779"/>
          <a:ext cx="3505200" cy="1494155"/>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1068953332"/>
                    </a:ext>
                  </a:extLst>
                </a:gridCol>
                <a:gridCol w="723900">
                  <a:extLst>
                    <a:ext uri="{9D8B030D-6E8A-4147-A177-3AD203B41FA5}">
                      <a16:colId xmlns:a16="http://schemas.microsoft.com/office/drawing/2014/main" val="2819263521"/>
                    </a:ext>
                  </a:extLst>
                </a:gridCol>
                <a:gridCol w="685800">
                  <a:extLst>
                    <a:ext uri="{9D8B030D-6E8A-4147-A177-3AD203B41FA5}">
                      <a16:colId xmlns:a16="http://schemas.microsoft.com/office/drawing/2014/main" val="1339810363"/>
                    </a:ext>
                  </a:extLst>
                </a:gridCol>
                <a:gridCol w="800100">
                  <a:extLst>
                    <a:ext uri="{9D8B030D-6E8A-4147-A177-3AD203B41FA5}">
                      <a16:colId xmlns:a16="http://schemas.microsoft.com/office/drawing/2014/main" val="2583903308"/>
                    </a:ext>
                  </a:extLst>
                </a:gridCol>
                <a:gridCol w="685800">
                  <a:extLst>
                    <a:ext uri="{9D8B030D-6E8A-4147-A177-3AD203B41FA5}">
                      <a16:colId xmlns:a16="http://schemas.microsoft.com/office/drawing/2014/main" val="53933141"/>
                    </a:ext>
                  </a:extLst>
                </a:gridCol>
              </a:tblGrid>
              <a:tr h="182880">
                <a:tc>
                  <a:txBody>
                    <a:bodyPr/>
                    <a:lstStyle/>
                    <a:p>
                      <a:pPr marL="0" marR="0">
                        <a:lnSpc>
                          <a:spcPct val="107000"/>
                        </a:lnSpc>
                        <a:spcAft>
                          <a:spcPts val="100"/>
                        </a:spcAft>
                        <a:buNone/>
                      </a:pPr>
                      <a:r>
                        <a:rPr lang="en-US" sz="1000">
                          <a:effectLst/>
                        </a:rPr>
                        <a:t>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100"/>
                        </a:spcAft>
                        <a:buNone/>
                      </a:pPr>
                      <a:r>
                        <a:rPr lang="en-US" sz="1000">
                          <a:effectLst/>
                        </a:rPr>
                        <a:t>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Labor 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Value-Added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Output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41339137"/>
                  </a:ext>
                </a:extLst>
              </a:tr>
              <a:tr h="182880">
                <a:tc>
                  <a:txBody>
                    <a:bodyPr/>
                    <a:lstStyle/>
                    <a:p>
                      <a:pPr marL="0" marR="0">
                        <a:lnSpc>
                          <a:spcPct val="107000"/>
                        </a:lnSpc>
                        <a:spcBef>
                          <a:spcPts val="300"/>
                        </a:spcBef>
                        <a:spcAft>
                          <a:spcPts val="300"/>
                        </a:spcAft>
                        <a:buNone/>
                      </a:pPr>
                      <a:r>
                        <a:rPr lang="en-US" sz="1000">
                          <a:effectLst/>
                        </a:rPr>
                        <a:t>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41935" algn="r">
                        <a:lnSpc>
                          <a:spcPct val="107000"/>
                        </a:lnSpc>
                        <a:spcBef>
                          <a:spcPts val="300"/>
                        </a:spcBef>
                        <a:spcAft>
                          <a:spcPts val="300"/>
                        </a:spcAft>
                        <a:buNone/>
                      </a:pPr>
                      <a:r>
                        <a:rPr lang="en-US" sz="900">
                          <a:effectLst/>
                        </a:rPr>
                        <a:t>2,292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83185" algn="r">
                        <a:lnSpc>
                          <a:spcPct val="107000"/>
                        </a:lnSpc>
                        <a:spcBef>
                          <a:spcPts val="300"/>
                        </a:spcBef>
                        <a:spcAft>
                          <a:spcPts val="300"/>
                        </a:spcAft>
                        <a:buNone/>
                      </a:pPr>
                      <a:r>
                        <a:rPr lang="en-US" sz="900">
                          <a:effectLst/>
                        </a:rPr>
                        <a:t>$223,307,000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90170" algn="r">
                        <a:lnSpc>
                          <a:spcPct val="107000"/>
                        </a:lnSpc>
                        <a:spcBef>
                          <a:spcPts val="300"/>
                        </a:spcBef>
                        <a:spcAft>
                          <a:spcPts val="300"/>
                        </a:spcAft>
                        <a:buNone/>
                      </a:pPr>
                      <a:r>
                        <a:rPr lang="en-US" sz="900">
                          <a:effectLst/>
                        </a:rPr>
                        <a:t>$303,808,000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13335" algn="r">
                        <a:lnSpc>
                          <a:spcPct val="107000"/>
                        </a:lnSpc>
                        <a:spcBef>
                          <a:spcPts val="300"/>
                        </a:spcBef>
                        <a:spcAft>
                          <a:spcPts val="300"/>
                        </a:spcAft>
                        <a:buNone/>
                      </a:pPr>
                      <a:r>
                        <a:rPr lang="en-US" sz="900">
                          <a:effectLst/>
                        </a:rPr>
                        <a:t>$581,831,000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9661526"/>
                  </a:ext>
                </a:extLst>
              </a:tr>
              <a:tr h="182880">
                <a:tc>
                  <a:txBody>
                    <a:bodyPr/>
                    <a:lstStyle/>
                    <a:p>
                      <a:pPr marL="0" marR="0">
                        <a:lnSpc>
                          <a:spcPct val="107000"/>
                        </a:lnSpc>
                        <a:spcBef>
                          <a:spcPts val="300"/>
                        </a:spcBef>
                        <a:spcAft>
                          <a:spcPts val="300"/>
                        </a:spcAft>
                        <a:buNone/>
                      </a:pPr>
                      <a:r>
                        <a:rPr lang="en-US" sz="1000">
                          <a:effectLst/>
                        </a:rPr>
                        <a:t>Indirect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41935" algn="r">
                        <a:lnSpc>
                          <a:spcPct val="107000"/>
                        </a:lnSpc>
                        <a:spcBef>
                          <a:spcPts val="300"/>
                        </a:spcBef>
                        <a:spcAft>
                          <a:spcPts val="300"/>
                        </a:spcAft>
                        <a:buNone/>
                      </a:pPr>
                      <a:r>
                        <a:rPr lang="en-US" sz="900">
                          <a:effectLst/>
                        </a:rPr>
                        <a:t>507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83185" algn="r">
                        <a:lnSpc>
                          <a:spcPct val="107000"/>
                        </a:lnSpc>
                        <a:spcBef>
                          <a:spcPts val="300"/>
                        </a:spcBef>
                        <a:spcAft>
                          <a:spcPts val="300"/>
                        </a:spcAft>
                        <a:buNone/>
                      </a:pPr>
                      <a:r>
                        <a:rPr lang="en-US" sz="900">
                          <a:effectLst/>
                        </a:rPr>
                        <a:t>$49,160,000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90170" algn="r">
                        <a:lnSpc>
                          <a:spcPct val="107000"/>
                        </a:lnSpc>
                        <a:spcBef>
                          <a:spcPts val="300"/>
                        </a:spcBef>
                        <a:spcAft>
                          <a:spcPts val="300"/>
                        </a:spcAft>
                        <a:buNone/>
                      </a:pPr>
                      <a:r>
                        <a:rPr lang="en-US" sz="900">
                          <a:effectLst/>
                        </a:rPr>
                        <a:t>$73,496,000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13335" algn="r">
                        <a:lnSpc>
                          <a:spcPct val="107000"/>
                        </a:lnSpc>
                        <a:spcBef>
                          <a:spcPts val="300"/>
                        </a:spcBef>
                        <a:spcAft>
                          <a:spcPts val="300"/>
                        </a:spcAft>
                        <a:buNone/>
                      </a:pPr>
                      <a:r>
                        <a:rPr lang="en-US" sz="900">
                          <a:effectLst/>
                        </a:rPr>
                        <a:t>$156,702,000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24026242"/>
                  </a:ext>
                </a:extLst>
              </a:tr>
              <a:tr h="182880">
                <a:tc>
                  <a:txBody>
                    <a:bodyPr/>
                    <a:lstStyle/>
                    <a:p>
                      <a:pPr marL="0" marR="0">
                        <a:lnSpc>
                          <a:spcPct val="107000"/>
                        </a:lnSpc>
                        <a:spcBef>
                          <a:spcPts val="300"/>
                        </a:spcBef>
                        <a:spcAft>
                          <a:spcPts val="300"/>
                        </a:spcAft>
                        <a:buNone/>
                      </a:pPr>
                      <a:r>
                        <a:rPr lang="en-US" sz="1000">
                          <a:effectLst/>
                        </a:rPr>
                        <a:t>Induced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41935" algn="r">
                        <a:lnSpc>
                          <a:spcPct val="107000"/>
                        </a:lnSpc>
                        <a:spcBef>
                          <a:spcPts val="300"/>
                        </a:spcBef>
                        <a:spcAft>
                          <a:spcPts val="300"/>
                        </a:spcAft>
                        <a:buNone/>
                      </a:pPr>
                      <a:r>
                        <a:rPr lang="en-US" sz="900">
                          <a:effectLst/>
                        </a:rPr>
                        <a:t>776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83185" algn="r">
                        <a:lnSpc>
                          <a:spcPct val="107000"/>
                        </a:lnSpc>
                        <a:spcBef>
                          <a:spcPts val="300"/>
                        </a:spcBef>
                        <a:spcAft>
                          <a:spcPts val="300"/>
                        </a:spcAft>
                        <a:buNone/>
                      </a:pPr>
                      <a:r>
                        <a:rPr lang="en-US" sz="900">
                          <a:effectLst/>
                        </a:rPr>
                        <a:t>$47,204,000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90170" algn="r">
                        <a:lnSpc>
                          <a:spcPct val="107000"/>
                        </a:lnSpc>
                        <a:spcBef>
                          <a:spcPts val="300"/>
                        </a:spcBef>
                        <a:spcAft>
                          <a:spcPts val="300"/>
                        </a:spcAft>
                        <a:buNone/>
                      </a:pPr>
                      <a:r>
                        <a:rPr lang="en-US" sz="900">
                          <a:effectLst/>
                        </a:rPr>
                        <a:t>$93,510,000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13335" algn="r">
                        <a:lnSpc>
                          <a:spcPct val="107000"/>
                        </a:lnSpc>
                        <a:spcBef>
                          <a:spcPts val="300"/>
                        </a:spcBef>
                        <a:spcAft>
                          <a:spcPts val="300"/>
                        </a:spcAft>
                        <a:buNone/>
                      </a:pPr>
                      <a:r>
                        <a:rPr lang="en-US" sz="900">
                          <a:effectLst/>
                        </a:rPr>
                        <a:t>$150,780,000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72656858"/>
                  </a:ext>
                </a:extLst>
              </a:tr>
              <a:tr h="182880">
                <a:tc>
                  <a:txBody>
                    <a:bodyPr/>
                    <a:lstStyle/>
                    <a:p>
                      <a:pPr marL="0" marR="0">
                        <a:lnSpc>
                          <a:spcPct val="107000"/>
                        </a:lnSpc>
                        <a:spcBef>
                          <a:spcPts val="300"/>
                        </a:spcBef>
                        <a:spcAft>
                          <a:spcPts val="300"/>
                        </a:spcAft>
                        <a:buNone/>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41935" algn="r">
                        <a:lnSpc>
                          <a:spcPct val="107000"/>
                        </a:lnSpc>
                        <a:spcBef>
                          <a:spcPts val="300"/>
                        </a:spcBef>
                        <a:spcAft>
                          <a:spcPts val="300"/>
                        </a:spcAft>
                        <a:buNone/>
                      </a:pPr>
                      <a:r>
                        <a:rPr lang="en-US" sz="900">
                          <a:effectLst/>
                        </a:rPr>
                        <a:t>3,575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83185" algn="r">
                        <a:lnSpc>
                          <a:spcPct val="107000"/>
                        </a:lnSpc>
                        <a:spcBef>
                          <a:spcPts val="300"/>
                        </a:spcBef>
                        <a:spcAft>
                          <a:spcPts val="300"/>
                        </a:spcAft>
                        <a:buNone/>
                      </a:pPr>
                      <a:r>
                        <a:rPr lang="en-US" sz="900">
                          <a:effectLst/>
                        </a:rPr>
                        <a:t>$319,671,000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90170" algn="r">
                        <a:lnSpc>
                          <a:spcPct val="107000"/>
                        </a:lnSpc>
                        <a:spcBef>
                          <a:spcPts val="300"/>
                        </a:spcBef>
                        <a:spcAft>
                          <a:spcPts val="300"/>
                        </a:spcAft>
                        <a:buNone/>
                      </a:pPr>
                      <a:r>
                        <a:rPr lang="en-US" sz="900">
                          <a:effectLst/>
                        </a:rPr>
                        <a:t>$470,814,000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13335" algn="r">
                        <a:lnSpc>
                          <a:spcPct val="107000"/>
                        </a:lnSpc>
                        <a:spcBef>
                          <a:spcPts val="300"/>
                        </a:spcBef>
                        <a:spcAft>
                          <a:spcPts val="300"/>
                        </a:spcAft>
                        <a:buNone/>
                      </a:pPr>
                      <a:r>
                        <a:rPr lang="en-US" sz="900" dirty="0">
                          <a:effectLst/>
                        </a:rPr>
                        <a:t>$889,313,000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43863422"/>
                  </a:ext>
                </a:extLst>
              </a:tr>
            </a:tbl>
          </a:graphicData>
        </a:graphic>
      </p:graphicFrame>
      <p:sp>
        <p:nvSpPr>
          <p:cNvPr id="8" name="Title 6">
            <a:extLst>
              <a:ext uri="{FF2B5EF4-FFF2-40B4-BE49-F238E27FC236}">
                <a16:creationId xmlns:a16="http://schemas.microsoft.com/office/drawing/2014/main" id="{3541F7B8-D7DA-E659-215D-1C61F7A17296}"/>
              </a:ext>
            </a:extLst>
          </p:cNvPr>
          <p:cNvSpPr txBox="1">
            <a:spLocks/>
          </p:cNvSpPr>
          <p:nvPr/>
        </p:nvSpPr>
        <p:spPr>
          <a:xfrm>
            <a:off x="544199" y="297635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defTabSz="457200">
              <a:lnSpc>
                <a:spcPct val="100000"/>
              </a:lnSpc>
              <a:spcBef>
                <a:spcPts val="0"/>
              </a:spcBef>
              <a:defRPr/>
            </a:pPr>
            <a:r>
              <a:rPr lang="en-US" sz="1800" cap="all" dirty="0">
                <a:solidFill>
                  <a:srgbClr val="C00000"/>
                </a:solidFill>
                <a:latin typeface="+mn-lt"/>
                <a:ea typeface="+mn-ea"/>
                <a:cs typeface="+mn-cs"/>
              </a:rPr>
              <a:t>Table 4.</a:t>
            </a:r>
          </a:p>
        </p:txBody>
      </p:sp>
      <p:graphicFrame>
        <p:nvGraphicFramePr>
          <p:cNvPr id="9" name="Table 8">
            <a:extLst>
              <a:ext uri="{FF2B5EF4-FFF2-40B4-BE49-F238E27FC236}">
                <a16:creationId xmlns:a16="http://schemas.microsoft.com/office/drawing/2014/main" id="{9981CC5F-126D-44AA-49D5-0159C5124FA7}"/>
              </a:ext>
            </a:extLst>
          </p:cNvPr>
          <p:cNvGraphicFramePr>
            <a:graphicFrameLocks noGrp="1"/>
          </p:cNvGraphicFramePr>
          <p:nvPr>
            <p:extLst>
              <p:ext uri="{D42A27DB-BD31-4B8C-83A1-F6EECF244321}">
                <p14:modId xmlns:p14="http://schemas.microsoft.com/office/powerpoint/2010/main" val="3335348852"/>
              </p:ext>
            </p:extLst>
          </p:nvPr>
        </p:nvGraphicFramePr>
        <p:xfrm>
          <a:off x="2171700" y="3512314"/>
          <a:ext cx="3543301" cy="1589405"/>
        </p:xfrm>
        <a:graphic>
          <a:graphicData uri="http://schemas.openxmlformats.org/drawingml/2006/table">
            <a:tbl>
              <a:tblPr firstRow="1" firstCol="1" bandRow="1">
                <a:tableStyleId>{5C22544A-7EE6-4342-B048-85BDC9FD1C3A}</a:tableStyleId>
              </a:tblPr>
              <a:tblGrid>
                <a:gridCol w="692997">
                  <a:extLst>
                    <a:ext uri="{9D8B030D-6E8A-4147-A177-3AD203B41FA5}">
                      <a16:colId xmlns:a16="http://schemas.microsoft.com/office/drawing/2014/main" val="2290856232"/>
                    </a:ext>
                  </a:extLst>
                </a:gridCol>
                <a:gridCol w="692997">
                  <a:extLst>
                    <a:ext uri="{9D8B030D-6E8A-4147-A177-3AD203B41FA5}">
                      <a16:colId xmlns:a16="http://schemas.microsoft.com/office/drawing/2014/main" val="606824911"/>
                    </a:ext>
                  </a:extLst>
                </a:gridCol>
                <a:gridCol w="692997">
                  <a:extLst>
                    <a:ext uri="{9D8B030D-6E8A-4147-A177-3AD203B41FA5}">
                      <a16:colId xmlns:a16="http://schemas.microsoft.com/office/drawing/2014/main" val="1588976473"/>
                    </a:ext>
                  </a:extLst>
                </a:gridCol>
                <a:gridCol w="692997">
                  <a:extLst>
                    <a:ext uri="{9D8B030D-6E8A-4147-A177-3AD203B41FA5}">
                      <a16:colId xmlns:a16="http://schemas.microsoft.com/office/drawing/2014/main" val="2453212398"/>
                    </a:ext>
                  </a:extLst>
                </a:gridCol>
                <a:gridCol w="771313">
                  <a:extLst>
                    <a:ext uri="{9D8B030D-6E8A-4147-A177-3AD203B41FA5}">
                      <a16:colId xmlns:a16="http://schemas.microsoft.com/office/drawing/2014/main" val="16167691"/>
                    </a:ext>
                  </a:extLst>
                </a:gridCol>
              </a:tblGrid>
              <a:tr h="182880">
                <a:tc>
                  <a:txBody>
                    <a:bodyPr/>
                    <a:lstStyle/>
                    <a:p>
                      <a:pPr marL="0" marR="0">
                        <a:lnSpc>
                          <a:spcPct val="107000"/>
                        </a:lnSpc>
                        <a:spcAft>
                          <a:spcPts val="100"/>
                        </a:spcAft>
                        <a:buNone/>
                      </a:pPr>
                      <a:r>
                        <a:rPr lang="en-US" sz="1000">
                          <a:effectLst/>
                        </a:rPr>
                        <a:t>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100"/>
                        </a:spcAft>
                        <a:buNone/>
                      </a:pPr>
                      <a:r>
                        <a:rPr lang="en-US" sz="1000" dirty="0">
                          <a:effectLst/>
                        </a:rPr>
                        <a:t>Employment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Labor 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Value-Added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Output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7965754"/>
                  </a:ext>
                </a:extLst>
              </a:tr>
              <a:tr h="182880">
                <a:tc>
                  <a:txBody>
                    <a:bodyPr/>
                    <a:lstStyle/>
                    <a:p>
                      <a:pPr marL="0" marR="0">
                        <a:lnSpc>
                          <a:spcPct val="107000"/>
                        </a:lnSpc>
                        <a:spcBef>
                          <a:spcPts val="300"/>
                        </a:spcBef>
                        <a:spcAft>
                          <a:spcPts val="300"/>
                        </a:spcAft>
                        <a:buNone/>
                      </a:pPr>
                      <a:r>
                        <a:rPr lang="en-US" sz="1000">
                          <a:effectLst/>
                        </a:rPr>
                        <a:t>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94005" algn="r">
                        <a:lnSpc>
                          <a:spcPct val="107000"/>
                        </a:lnSpc>
                        <a:spcBef>
                          <a:spcPts val="300"/>
                        </a:spcBef>
                        <a:spcAft>
                          <a:spcPts val="300"/>
                        </a:spcAft>
                        <a:buNone/>
                      </a:pPr>
                      <a:r>
                        <a:rPr lang="en-US" sz="1000">
                          <a:effectLst/>
                        </a:rPr>
                        <a:t>677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3185" algn="r">
                        <a:lnSpc>
                          <a:spcPct val="107000"/>
                        </a:lnSpc>
                        <a:spcBef>
                          <a:spcPts val="300"/>
                        </a:spcBef>
                        <a:spcAft>
                          <a:spcPts val="300"/>
                        </a:spcAft>
                        <a:buNone/>
                      </a:pPr>
                      <a:r>
                        <a:rPr lang="en-US" sz="1000">
                          <a:effectLst/>
                        </a:rPr>
                        <a:t>$57,134,000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0170" algn="r">
                        <a:lnSpc>
                          <a:spcPct val="107000"/>
                        </a:lnSpc>
                        <a:spcBef>
                          <a:spcPts val="300"/>
                        </a:spcBef>
                        <a:spcAft>
                          <a:spcPts val="300"/>
                        </a:spcAft>
                        <a:buNone/>
                      </a:pPr>
                      <a:r>
                        <a:rPr lang="en-US" sz="1000">
                          <a:effectLst/>
                        </a:rPr>
                        <a:t>$75,698,000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7790" algn="r">
                        <a:lnSpc>
                          <a:spcPct val="107000"/>
                        </a:lnSpc>
                        <a:spcBef>
                          <a:spcPts val="300"/>
                        </a:spcBef>
                        <a:spcAft>
                          <a:spcPts val="300"/>
                        </a:spcAft>
                        <a:buNone/>
                      </a:pPr>
                      <a:r>
                        <a:rPr lang="en-US" sz="1000">
                          <a:effectLst/>
                        </a:rPr>
                        <a:t>$141,202,000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727672"/>
                  </a:ext>
                </a:extLst>
              </a:tr>
              <a:tr h="182880">
                <a:tc>
                  <a:txBody>
                    <a:bodyPr/>
                    <a:lstStyle/>
                    <a:p>
                      <a:pPr marL="0" marR="0">
                        <a:lnSpc>
                          <a:spcPct val="107000"/>
                        </a:lnSpc>
                        <a:spcBef>
                          <a:spcPts val="300"/>
                        </a:spcBef>
                        <a:spcAft>
                          <a:spcPts val="300"/>
                        </a:spcAft>
                        <a:buNone/>
                      </a:pPr>
                      <a:r>
                        <a:rPr lang="en-US" sz="1000">
                          <a:effectLst/>
                        </a:rPr>
                        <a:t>Indirect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94005" algn="r">
                        <a:lnSpc>
                          <a:spcPct val="107000"/>
                        </a:lnSpc>
                        <a:spcBef>
                          <a:spcPts val="300"/>
                        </a:spcBef>
                        <a:spcAft>
                          <a:spcPts val="300"/>
                        </a:spcAft>
                        <a:buNone/>
                      </a:pPr>
                      <a:r>
                        <a:rPr lang="en-US" sz="1000">
                          <a:effectLst/>
                        </a:rPr>
                        <a:t>315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3185" algn="r">
                        <a:lnSpc>
                          <a:spcPct val="107000"/>
                        </a:lnSpc>
                        <a:spcBef>
                          <a:spcPts val="300"/>
                        </a:spcBef>
                        <a:spcAft>
                          <a:spcPts val="300"/>
                        </a:spcAft>
                        <a:buNone/>
                      </a:pPr>
                      <a:r>
                        <a:rPr lang="en-US" sz="1000">
                          <a:effectLst/>
                        </a:rPr>
                        <a:t>$25,540,000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0170" algn="r">
                        <a:lnSpc>
                          <a:spcPct val="107000"/>
                        </a:lnSpc>
                        <a:spcBef>
                          <a:spcPts val="300"/>
                        </a:spcBef>
                        <a:spcAft>
                          <a:spcPts val="300"/>
                        </a:spcAft>
                        <a:buNone/>
                      </a:pPr>
                      <a:r>
                        <a:rPr lang="en-US" sz="1000">
                          <a:effectLst/>
                        </a:rPr>
                        <a:t>$40,819,000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7790" algn="r">
                        <a:lnSpc>
                          <a:spcPct val="107000"/>
                        </a:lnSpc>
                        <a:spcBef>
                          <a:spcPts val="300"/>
                        </a:spcBef>
                        <a:spcAft>
                          <a:spcPts val="300"/>
                        </a:spcAft>
                        <a:buNone/>
                      </a:pPr>
                      <a:r>
                        <a:rPr lang="en-US" sz="1000">
                          <a:effectLst/>
                        </a:rPr>
                        <a:t>$72,238,000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1770449"/>
                  </a:ext>
                </a:extLst>
              </a:tr>
              <a:tr h="182880">
                <a:tc>
                  <a:txBody>
                    <a:bodyPr/>
                    <a:lstStyle/>
                    <a:p>
                      <a:pPr marL="0" marR="0">
                        <a:lnSpc>
                          <a:spcPct val="107000"/>
                        </a:lnSpc>
                        <a:spcBef>
                          <a:spcPts val="300"/>
                        </a:spcBef>
                        <a:spcAft>
                          <a:spcPts val="300"/>
                        </a:spcAft>
                        <a:buNone/>
                      </a:pPr>
                      <a:r>
                        <a:rPr lang="en-US" sz="1000">
                          <a:effectLst/>
                        </a:rPr>
                        <a:t>Induced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94005" algn="r">
                        <a:lnSpc>
                          <a:spcPct val="107000"/>
                        </a:lnSpc>
                        <a:spcBef>
                          <a:spcPts val="300"/>
                        </a:spcBef>
                        <a:spcAft>
                          <a:spcPts val="300"/>
                        </a:spcAft>
                        <a:buNone/>
                      </a:pPr>
                      <a:r>
                        <a:rPr lang="en-US" sz="1000">
                          <a:effectLst/>
                        </a:rPr>
                        <a:t>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3185" algn="r">
                        <a:lnSpc>
                          <a:spcPct val="107000"/>
                        </a:lnSpc>
                        <a:spcBef>
                          <a:spcPts val="300"/>
                        </a:spcBef>
                        <a:spcAft>
                          <a:spcPts val="300"/>
                        </a:spcAft>
                        <a:buNone/>
                      </a:pPr>
                      <a:r>
                        <a:rPr lang="en-US" sz="1000">
                          <a:effectLst/>
                        </a:rPr>
                        <a:t>$25,905,000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0170" algn="r">
                        <a:lnSpc>
                          <a:spcPct val="107000"/>
                        </a:lnSpc>
                        <a:spcBef>
                          <a:spcPts val="300"/>
                        </a:spcBef>
                        <a:spcAft>
                          <a:spcPts val="300"/>
                        </a:spcAft>
                        <a:buNone/>
                      </a:pPr>
                      <a:r>
                        <a:rPr lang="en-US" sz="1000">
                          <a:effectLst/>
                        </a:rPr>
                        <a:t>$47,784,000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7790" algn="r">
                        <a:lnSpc>
                          <a:spcPct val="107000"/>
                        </a:lnSpc>
                        <a:spcBef>
                          <a:spcPts val="300"/>
                        </a:spcBef>
                        <a:spcAft>
                          <a:spcPts val="300"/>
                        </a:spcAft>
                        <a:buNone/>
                      </a:pPr>
                      <a:r>
                        <a:rPr lang="en-US" sz="1000">
                          <a:effectLst/>
                        </a:rPr>
                        <a:t>$77,477,000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5304924"/>
                  </a:ext>
                </a:extLst>
              </a:tr>
              <a:tr h="182880">
                <a:tc>
                  <a:txBody>
                    <a:bodyPr/>
                    <a:lstStyle/>
                    <a:p>
                      <a:pPr marL="0" marR="0">
                        <a:lnSpc>
                          <a:spcPct val="107000"/>
                        </a:lnSpc>
                        <a:spcBef>
                          <a:spcPts val="300"/>
                        </a:spcBef>
                        <a:spcAft>
                          <a:spcPts val="300"/>
                        </a:spcAft>
                        <a:buNone/>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94005" algn="r">
                        <a:lnSpc>
                          <a:spcPct val="107000"/>
                        </a:lnSpc>
                        <a:spcBef>
                          <a:spcPts val="300"/>
                        </a:spcBef>
                        <a:spcAft>
                          <a:spcPts val="300"/>
                        </a:spcAft>
                        <a:buNone/>
                      </a:pPr>
                      <a:r>
                        <a:rPr lang="en-US" sz="1000">
                          <a:effectLst/>
                        </a:rPr>
                        <a:t>1,377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83185" algn="r">
                        <a:lnSpc>
                          <a:spcPct val="107000"/>
                        </a:lnSpc>
                        <a:spcBef>
                          <a:spcPts val="300"/>
                        </a:spcBef>
                        <a:spcAft>
                          <a:spcPts val="300"/>
                        </a:spcAft>
                        <a:buNone/>
                      </a:pPr>
                      <a:r>
                        <a:rPr lang="en-US" sz="1000">
                          <a:effectLst/>
                        </a:rPr>
                        <a:t>$108,579,000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0170" algn="r">
                        <a:lnSpc>
                          <a:spcPct val="107000"/>
                        </a:lnSpc>
                        <a:spcBef>
                          <a:spcPts val="300"/>
                        </a:spcBef>
                        <a:spcAft>
                          <a:spcPts val="300"/>
                        </a:spcAft>
                        <a:buNone/>
                      </a:pPr>
                      <a:r>
                        <a:rPr lang="en-US" sz="1000">
                          <a:effectLst/>
                        </a:rPr>
                        <a:t>$164,301,000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97790" algn="r">
                        <a:lnSpc>
                          <a:spcPct val="107000"/>
                        </a:lnSpc>
                        <a:spcBef>
                          <a:spcPts val="300"/>
                        </a:spcBef>
                        <a:spcAft>
                          <a:spcPts val="300"/>
                        </a:spcAft>
                        <a:buNone/>
                      </a:pPr>
                      <a:r>
                        <a:rPr lang="en-US" sz="1000" dirty="0">
                          <a:effectLst/>
                        </a:rPr>
                        <a:t>$290,917,000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2055149"/>
                  </a:ext>
                </a:extLst>
              </a:tr>
            </a:tbl>
          </a:graphicData>
        </a:graphic>
      </p:graphicFrame>
    </p:spTree>
    <p:extLst>
      <p:ext uri="{BB962C8B-B14F-4D97-AF65-F5344CB8AC3E}">
        <p14:creationId xmlns:p14="http://schemas.microsoft.com/office/powerpoint/2010/main" val="230888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D09E3-6303-9FE9-88F7-D289C784B85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49CE82-119A-6D2A-6CE5-22EBB672AAFF}"/>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25</a:t>
            </a:fld>
            <a:endParaRPr lang="en-US" dirty="0"/>
          </a:p>
        </p:txBody>
      </p:sp>
      <p:sp>
        <p:nvSpPr>
          <p:cNvPr id="5" name="Rectangle 4">
            <a:extLst>
              <a:ext uri="{FF2B5EF4-FFF2-40B4-BE49-F238E27FC236}">
                <a16:creationId xmlns:a16="http://schemas.microsoft.com/office/drawing/2014/main" id="{4CADD23E-666F-9668-5997-D473AE0BD68C}"/>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FC8623DC-9E0D-DA36-5049-E01FC53137DE}"/>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A5B36E05-ADE6-5762-909E-6127632B278D}"/>
              </a:ext>
            </a:extLst>
          </p:cNvPr>
          <p:cNvSpPr txBox="1">
            <a:spLocks noGrp="1"/>
          </p:cNvSpPr>
          <p:nvPr>
            <p:ph type="title" idx="4294967295"/>
          </p:nvPr>
        </p:nvSpPr>
        <p:spPr>
          <a:xfrm>
            <a:off x="423549" y="5570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5.</a:t>
            </a:r>
          </a:p>
        </p:txBody>
      </p:sp>
      <p:graphicFrame>
        <p:nvGraphicFramePr>
          <p:cNvPr id="7" name="Table 6">
            <a:extLst>
              <a:ext uri="{FF2B5EF4-FFF2-40B4-BE49-F238E27FC236}">
                <a16:creationId xmlns:a16="http://schemas.microsoft.com/office/drawing/2014/main" id="{5D6CF546-3420-4358-53AC-3B62ADBDCD87}"/>
              </a:ext>
            </a:extLst>
          </p:cNvPr>
          <p:cNvGraphicFramePr>
            <a:graphicFrameLocks noGrp="1"/>
          </p:cNvGraphicFramePr>
          <p:nvPr>
            <p:extLst>
              <p:ext uri="{D42A27DB-BD31-4B8C-83A1-F6EECF244321}">
                <p14:modId xmlns:p14="http://schemas.microsoft.com/office/powerpoint/2010/main" val="4194853008"/>
              </p:ext>
            </p:extLst>
          </p:nvPr>
        </p:nvGraphicFramePr>
        <p:xfrm>
          <a:off x="571502" y="1217485"/>
          <a:ext cx="8000998" cy="1322262"/>
        </p:xfrm>
        <a:graphic>
          <a:graphicData uri="http://schemas.openxmlformats.org/drawingml/2006/table">
            <a:tbl>
              <a:tblPr firstRow="1" firstCol="1" bandRow="1">
                <a:tableStyleId>{5C22544A-7EE6-4342-B048-85BDC9FD1C3A}</a:tableStyleId>
              </a:tblPr>
              <a:tblGrid>
                <a:gridCol w="999662">
                  <a:extLst>
                    <a:ext uri="{9D8B030D-6E8A-4147-A177-3AD203B41FA5}">
                      <a16:colId xmlns:a16="http://schemas.microsoft.com/office/drawing/2014/main" val="3665312439"/>
                    </a:ext>
                  </a:extLst>
                </a:gridCol>
                <a:gridCol w="999662">
                  <a:extLst>
                    <a:ext uri="{9D8B030D-6E8A-4147-A177-3AD203B41FA5}">
                      <a16:colId xmlns:a16="http://schemas.microsoft.com/office/drawing/2014/main" val="54696673"/>
                    </a:ext>
                  </a:extLst>
                </a:gridCol>
                <a:gridCol w="1000279">
                  <a:extLst>
                    <a:ext uri="{9D8B030D-6E8A-4147-A177-3AD203B41FA5}">
                      <a16:colId xmlns:a16="http://schemas.microsoft.com/office/drawing/2014/main" val="3519615502"/>
                    </a:ext>
                  </a:extLst>
                </a:gridCol>
                <a:gridCol w="1000279">
                  <a:extLst>
                    <a:ext uri="{9D8B030D-6E8A-4147-A177-3AD203B41FA5}">
                      <a16:colId xmlns:a16="http://schemas.microsoft.com/office/drawing/2014/main" val="3915115435"/>
                    </a:ext>
                  </a:extLst>
                </a:gridCol>
                <a:gridCol w="1000279">
                  <a:extLst>
                    <a:ext uri="{9D8B030D-6E8A-4147-A177-3AD203B41FA5}">
                      <a16:colId xmlns:a16="http://schemas.microsoft.com/office/drawing/2014/main" val="3421289149"/>
                    </a:ext>
                  </a:extLst>
                </a:gridCol>
                <a:gridCol w="1000279">
                  <a:extLst>
                    <a:ext uri="{9D8B030D-6E8A-4147-A177-3AD203B41FA5}">
                      <a16:colId xmlns:a16="http://schemas.microsoft.com/office/drawing/2014/main" val="1541307940"/>
                    </a:ext>
                  </a:extLst>
                </a:gridCol>
                <a:gridCol w="1000279">
                  <a:extLst>
                    <a:ext uri="{9D8B030D-6E8A-4147-A177-3AD203B41FA5}">
                      <a16:colId xmlns:a16="http://schemas.microsoft.com/office/drawing/2014/main" val="3787811183"/>
                    </a:ext>
                  </a:extLst>
                </a:gridCol>
                <a:gridCol w="1000279">
                  <a:extLst>
                    <a:ext uri="{9D8B030D-6E8A-4147-A177-3AD203B41FA5}">
                      <a16:colId xmlns:a16="http://schemas.microsoft.com/office/drawing/2014/main" val="1431104571"/>
                    </a:ext>
                  </a:extLst>
                </a:gridCol>
              </a:tblGrid>
              <a:tr h="166816">
                <a:tc>
                  <a:txBody>
                    <a:bodyPr/>
                    <a:lstStyle/>
                    <a:p>
                      <a:pPr marL="0" marR="0">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362261425"/>
                  </a:ext>
                </a:extLst>
              </a:tr>
              <a:tr h="278398">
                <a:tc>
                  <a:txBody>
                    <a:bodyPr/>
                    <a:lstStyle/>
                    <a:p>
                      <a:pPr marL="0" marR="0">
                        <a:lnSpc>
                          <a:spcPct val="107000"/>
                        </a:lnSpc>
                        <a:spcAft>
                          <a:spcPts val="800"/>
                        </a:spcAft>
                        <a:buNone/>
                      </a:pPr>
                      <a:r>
                        <a:rPr lang="en-US" sz="900">
                          <a:effectLst/>
                        </a:rPr>
                        <a:t>Construction and Equip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$4,913,000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$240,078,000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$499,118,000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$377,786,000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$135,400,000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$55,250,000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$80,087,000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extLst>
                  <a:ext uri="{0D108BD9-81ED-4DB2-BD59-A6C34878D82A}">
                    <a16:rowId xmlns:a16="http://schemas.microsoft.com/office/drawing/2014/main" val="864235634"/>
                  </a:ext>
                </a:extLst>
              </a:tr>
              <a:tr h="278398">
                <a:tc>
                  <a:txBody>
                    <a:bodyPr/>
                    <a:lstStyle/>
                    <a:p>
                      <a:pPr marL="0" marR="0">
                        <a:lnSpc>
                          <a:spcPct val="107000"/>
                        </a:lnSpc>
                        <a:spcAft>
                          <a:spcPts val="800"/>
                        </a:spcAft>
                        <a:buNone/>
                      </a:pPr>
                      <a:r>
                        <a:rPr lang="en-US" sz="900">
                          <a:effectLst/>
                        </a:rPr>
                        <a:t>Operations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$430,000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$10,601,000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$29,667,000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$32,204,000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$37,400,000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extLst>
                  <a:ext uri="{0D108BD9-81ED-4DB2-BD59-A6C34878D82A}">
                    <a16:rowId xmlns:a16="http://schemas.microsoft.com/office/drawing/2014/main" val="1306618011"/>
                  </a:ext>
                </a:extLst>
              </a:tr>
              <a:tr h="421181">
                <a:tc>
                  <a:txBody>
                    <a:bodyPr/>
                    <a:lstStyle/>
                    <a:p>
                      <a:pPr marL="0" marR="0">
                        <a:lnSpc>
                          <a:spcPct val="107000"/>
                        </a:lnSpc>
                        <a:spcAft>
                          <a:spcPts val="800"/>
                        </a:spcAft>
                        <a:buNone/>
                      </a:pPr>
                      <a:r>
                        <a:rPr lang="en-US" sz="900">
                          <a:effectLst/>
                        </a:rPr>
                        <a:t>Electricity Generation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$1,385,000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$8,507,000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$15,114,000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$20,411,000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dirty="0">
                          <a:effectLst/>
                        </a:rPr>
                        <a:t>$23,633,000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extLst>
                  <a:ext uri="{0D108BD9-81ED-4DB2-BD59-A6C34878D82A}">
                    <a16:rowId xmlns:a16="http://schemas.microsoft.com/office/drawing/2014/main" val="4009454383"/>
                  </a:ext>
                </a:extLst>
              </a:tr>
            </a:tbl>
          </a:graphicData>
        </a:graphic>
      </p:graphicFrame>
      <p:graphicFrame>
        <p:nvGraphicFramePr>
          <p:cNvPr id="9" name="Table 8">
            <a:extLst>
              <a:ext uri="{FF2B5EF4-FFF2-40B4-BE49-F238E27FC236}">
                <a16:creationId xmlns:a16="http://schemas.microsoft.com/office/drawing/2014/main" id="{19722ABD-FFF5-6E34-6173-164D81C87FFC}"/>
              </a:ext>
            </a:extLst>
          </p:cNvPr>
          <p:cNvGraphicFramePr>
            <a:graphicFrameLocks noGrp="1"/>
          </p:cNvGraphicFramePr>
          <p:nvPr/>
        </p:nvGraphicFramePr>
        <p:xfrm>
          <a:off x="571501" y="3100101"/>
          <a:ext cx="8000998" cy="1322262"/>
        </p:xfrm>
        <a:graphic>
          <a:graphicData uri="http://schemas.openxmlformats.org/drawingml/2006/table">
            <a:tbl>
              <a:tblPr firstRow="1" firstCol="1" bandRow="1">
                <a:tableStyleId>{5C22544A-7EE6-4342-B048-85BDC9FD1C3A}</a:tableStyleId>
              </a:tblPr>
              <a:tblGrid>
                <a:gridCol w="999662">
                  <a:extLst>
                    <a:ext uri="{9D8B030D-6E8A-4147-A177-3AD203B41FA5}">
                      <a16:colId xmlns:a16="http://schemas.microsoft.com/office/drawing/2014/main" val="3344611950"/>
                    </a:ext>
                  </a:extLst>
                </a:gridCol>
                <a:gridCol w="999662">
                  <a:extLst>
                    <a:ext uri="{9D8B030D-6E8A-4147-A177-3AD203B41FA5}">
                      <a16:colId xmlns:a16="http://schemas.microsoft.com/office/drawing/2014/main" val="2044714183"/>
                    </a:ext>
                  </a:extLst>
                </a:gridCol>
                <a:gridCol w="1000279">
                  <a:extLst>
                    <a:ext uri="{9D8B030D-6E8A-4147-A177-3AD203B41FA5}">
                      <a16:colId xmlns:a16="http://schemas.microsoft.com/office/drawing/2014/main" val="3807753221"/>
                    </a:ext>
                  </a:extLst>
                </a:gridCol>
                <a:gridCol w="1000279">
                  <a:extLst>
                    <a:ext uri="{9D8B030D-6E8A-4147-A177-3AD203B41FA5}">
                      <a16:colId xmlns:a16="http://schemas.microsoft.com/office/drawing/2014/main" val="3431144916"/>
                    </a:ext>
                  </a:extLst>
                </a:gridCol>
                <a:gridCol w="1000279">
                  <a:extLst>
                    <a:ext uri="{9D8B030D-6E8A-4147-A177-3AD203B41FA5}">
                      <a16:colId xmlns:a16="http://schemas.microsoft.com/office/drawing/2014/main" val="3372779813"/>
                    </a:ext>
                  </a:extLst>
                </a:gridCol>
                <a:gridCol w="1000279">
                  <a:extLst>
                    <a:ext uri="{9D8B030D-6E8A-4147-A177-3AD203B41FA5}">
                      <a16:colId xmlns:a16="http://schemas.microsoft.com/office/drawing/2014/main" val="766046025"/>
                    </a:ext>
                  </a:extLst>
                </a:gridCol>
                <a:gridCol w="1000279">
                  <a:extLst>
                    <a:ext uri="{9D8B030D-6E8A-4147-A177-3AD203B41FA5}">
                      <a16:colId xmlns:a16="http://schemas.microsoft.com/office/drawing/2014/main" val="2303793553"/>
                    </a:ext>
                  </a:extLst>
                </a:gridCol>
                <a:gridCol w="1000279">
                  <a:extLst>
                    <a:ext uri="{9D8B030D-6E8A-4147-A177-3AD203B41FA5}">
                      <a16:colId xmlns:a16="http://schemas.microsoft.com/office/drawing/2014/main" val="281509010"/>
                    </a:ext>
                  </a:extLst>
                </a:gridCol>
              </a:tblGrid>
              <a:tr h="166816">
                <a:tc>
                  <a:txBody>
                    <a:bodyPr/>
                    <a:lstStyle/>
                    <a:p>
                      <a:pPr marL="0" marR="0">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817104384"/>
                  </a:ext>
                </a:extLst>
              </a:tr>
              <a:tr h="408453">
                <a:tc>
                  <a:txBody>
                    <a:bodyPr/>
                    <a:lstStyle/>
                    <a:p>
                      <a:pPr marL="0" marR="0">
                        <a:lnSpc>
                          <a:spcPct val="107000"/>
                        </a:lnSpc>
                        <a:spcAft>
                          <a:spcPts val="800"/>
                        </a:spcAft>
                        <a:buNone/>
                      </a:pPr>
                      <a:r>
                        <a:rPr lang="en-US" sz="900">
                          <a:effectLst/>
                        </a:rPr>
                        <a:t>Construction and Equip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$7,436,000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$2,286,000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$36,073,000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$25,624,000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900">
                          <a:effectLst/>
                        </a:rPr>
                        <a:t> </a:t>
                      </a:r>
                      <a:endParaRPr lang="en-US" sz="1100">
                        <a:effectLst/>
                      </a:endParaRPr>
                    </a:p>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extLst>
                  <a:ext uri="{0D108BD9-81ED-4DB2-BD59-A6C34878D82A}">
                    <a16:rowId xmlns:a16="http://schemas.microsoft.com/office/drawing/2014/main" val="1936757644"/>
                  </a:ext>
                </a:extLst>
              </a:tr>
              <a:tr h="278398">
                <a:tc>
                  <a:txBody>
                    <a:bodyPr/>
                    <a:lstStyle/>
                    <a:p>
                      <a:pPr marL="0" marR="0">
                        <a:lnSpc>
                          <a:spcPct val="107000"/>
                        </a:lnSpc>
                        <a:spcAft>
                          <a:spcPts val="800"/>
                        </a:spcAft>
                        <a:buNone/>
                      </a:pPr>
                      <a:r>
                        <a:rPr lang="en-US" sz="900">
                          <a:effectLst/>
                        </a:rPr>
                        <a:t>Operations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$38,532,000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$40,826,000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$42,665,000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$41,916,000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$43,113,000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$52,130,000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$51,861,000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extLst>
                  <a:ext uri="{0D108BD9-81ED-4DB2-BD59-A6C34878D82A}">
                    <a16:rowId xmlns:a16="http://schemas.microsoft.com/office/drawing/2014/main" val="299766206"/>
                  </a:ext>
                </a:extLst>
              </a:tr>
              <a:tr h="421181">
                <a:tc>
                  <a:txBody>
                    <a:bodyPr/>
                    <a:lstStyle/>
                    <a:p>
                      <a:pPr marL="0" marR="0">
                        <a:lnSpc>
                          <a:spcPct val="107000"/>
                        </a:lnSpc>
                        <a:spcAft>
                          <a:spcPts val="800"/>
                        </a:spcAft>
                        <a:buNone/>
                      </a:pPr>
                      <a:r>
                        <a:rPr lang="en-US" sz="900">
                          <a:effectLst/>
                        </a:rPr>
                        <a:t>Electricity Generation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1100">
                          <a:effectLst/>
                        </a:rPr>
                        <a:t>$25,306,000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$29,220,000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$32,011,000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$26,604,000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$31,330,000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a:effectLst/>
                        </a:rPr>
                        <a:t>$38,283,000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1100" dirty="0">
                          <a:effectLst/>
                        </a:rPr>
                        <a:t>$37,310,000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extLst>
                  <a:ext uri="{0D108BD9-81ED-4DB2-BD59-A6C34878D82A}">
                    <a16:rowId xmlns:a16="http://schemas.microsoft.com/office/drawing/2014/main" val="1311248860"/>
                  </a:ext>
                </a:extLst>
              </a:tr>
            </a:tbl>
          </a:graphicData>
        </a:graphic>
      </p:graphicFrame>
    </p:spTree>
    <p:extLst>
      <p:ext uri="{BB962C8B-B14F-4D97-AF65-F5344CB8AC3E}">
        <p14:creationId xmlns:p14="http://schemas.microsoft.com/office/powerpoint/2010/main" val="11551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3BD8C-A0CE-41C5-0330-1994D9548E8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7F32E8-F83E-A9C4-6F8F-E1DC13DDAA60}"/>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26</a:t>
            </a:fld>
            <a:endParaRPr lang="en-US" dirty="0"/>
          </a:p>
        </p:txBody>
      </p:sp>
      <p:sp>
        <p:nvSpPr>
          <p:cNvPr id="5" name="Rectangle 4">
            <a:extLst>
              <a:ext uri="{FF2B5EF4-FFF2-40B4-BE49-F238E27FC236}">
                <a16:creationId xmlns:a16="http://schemas.microsoft.com/office/drawing/2014/main" id="{E09ABE19-68A8-015F-6778-034BC2C21BD1}"/>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F489339E-6E7C-C053-27D2-32DB2A726FDC}"/>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08A84CAD-73B5-4A77-054E-90F8618ED546}"/>
              </a:ext>
            </a:extLst>
          </p:cNvPr>
          <p:cNvSpPr txBox="1">
            <a:spLocks noGrp="1"/>
          </p:cNvSpPr>
          <p:nvPr>
            <p:ph type="title" idx="4294967295"/>
          </p:nvPr>
        </p:nvSpPr>
        <p:spPr>
          <a:xfrm>
            <a:off x="423549" y="5570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6.</a:t>
            </a:r>
          </a:p>
        </p:txBody>
      </p:sp>
      <p:graphicFrame>
        <p:nvGraphicFramePr>
          <p:cNvPr id="7" name="Table 6">
            <a:extLst>
              <a:ext uri="{FF2B5EF4-FFF2-40B4-BE49-F238E27FC236}">
                <a16:creationId xmlns:a16="http://schemas.microsoft.com/office/drawing/2014/main" id="{3CD221C7-BF11-9750-E480-F2785B5D1EDE}"/>
              </a:ext>
            </a:extLst>
          </p:cNvPr>
          <p:cNvGraphicFramePr>
            <a:graphicFrameLocks noGrp="1"/>
          </p:cNvGraphicFramePr>
          <p:nvPr>
            <p:extLst>
              <p:ext uri="{D42A27DB-BD31-4B8C-83A1-F6EECF244321}">
                <p14:modId xmlns:p14="http://schemas.microsoft.com/office/powerpoint/2010/main" val="739766449"/>
              </p:ext>
            </p:extLst>
          </p:nvPr>
        </p:nvGraphicFramePr>
        <p:xfrm>
          <a:off x="1689679" y="926337"/>
          <a:ext cx="5891642" cy="4535185"/>
        </p:xfrm>
        <a:graphic>
          <a:graphicData uri="http://schemas.openxmlformats.org/drawingml/2006/table">
            <a:tbl>
              <a:tblPr firstRow="1" firstCol="1" bandRow="1">
                <a:tableStyleId>{5C22544A-7EE6-4342-B048-85BDC9FD1C3A}</a:tableStyleId>
              </a:tblPr>
              <a:tblGrid>
                <a:gridCol w="740209">
                  <a:extLst>
                    <a:ext uri="{9D8B030D-6E8A-4147-A177-3AD203B41FA5}">
                      <a16:colId xmlns:a16="http://schemas.microsoft.com/office/drawing/2014/main" val="1037164133"/>
                    </a:ext>
                  </a:extLst>
                </a:gridCol>
                <a:gridCol w="734749">
                  <a:extLst>
                    <a:ext uri="{9D8B030D-6E8A-4147-A177-3AD203B41FA5}">
                      <a16:colId xmlns:a16="http://schemas.microsoft.com/office/drawing/2014/main" val="3162125250"/>
                    </a:ext>
                  </a:extLst>
                </a:gridCol>
                <a:gridCol w="736114">
                  <a:extLst>
                    <a:ext uri="{9D8B030D-6E8A-4147-A177-3AD203B41FA5}">
                      <a16:colId xmlns:a16="http://schemas.microsoft.com/office/drawing/2014/main" val="3992725127"/>
                    </a:ext>
                  </a:extLst>
                </a:gridCol>
                <a:gridCol w="736114">
                  <a:extLst>
                    <a:ext uri="{9D8B030D-6E8A-4147-A177-3AD203B41FA5}">
                      <a16:colId xmlns:a16="http://schemas.microsoft.com/office/drawing/2014/main" val="2408449386"/>
                    </a:ext>
                  </a:extLst>
                </a:gridCol>
                <a:gridCol w="736114">
                  <a:extLst>
                    <a:ext uri="{9D8B030D-6E8A-4147-A177-3AD203B41FA5}">
                      <a16:colId xmlns:a16="http://schemas.microsoft.com/office/drawing/2014/main" val="3029696839"/>
                    </a:ext>
                  </a:extLst>
                </a:gridCol>
                <a:gridCol w="736114">
                  <a:extLst>
                    <a:ext uri="{9D8B030D-6E8A-4147-A177-3AD203B41FA5}">
                      <a16:colId xmlns:a16="http://schemas.microsoft.com/office/drawing/2014/main" val="2622448344"/>
                    </a:ext>
                  </a:extLst>
                </a:gridCol>
                <a:gridCol w="736114">
                  <a:extLst>
                    <a:ext uri="{9D8B030D-6E8A-4147-A177-3AD203B41FA5}">
                      <a16:colId xmlns:a16="http://schemas.microsoft.com/office/drawing/2014/main" val="414467992"/>
                    </a:ext>
                  </a:extLst>
                </a:gridCol>
                <a:gridCol w="736114">
                  <a:extLst>
                    <a:ext uri="{9D8B030D-6E8A-4147-A177-3AD203B41FA5}">
                      <a16:colId xmlns:a16="http://schemas.microsoft.com/office/drawing/2014/main" val="3067402683"/>
                    </a:ext>
                  </a:extLst>
                </a:gridCol>
              </a:tblGrid>
              <a:tr h="122837">
                <a:tc>
                  <a:txBody>
                    <a:bodyPr/>
                    <a:lstStyle/>
                    <a:p>
                      <a:pPr marL="0" marR="0">
                        <a:lnSpc>
                          <a:spcPct val="107000"/>
                        </a:lnSpc>
                        <a:spcAft>
                          <a:spcPts val="800"/>
                        </a:spcAft>
                        <a:buNone/>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2150490159"/>
                  </a:ext>
                </a:extLst>
              </a:tr>
              <a:tr h="633659">
                <a:tc>
                  <a:txBody>
                    <a:bodyPr/>
                    <a:lstStyle/>
                    <a:p>
                      <a:pPr marL="0" marR="0">
                        <a:lnSpc>
                          <a:spcPct val="107000"/>
                        </a:lnSpc>
                        <a:spcAft>
                          <a:spcPts val="800"/>
                        </a:spcAft>
                        <a:buNone/>
                      </a:pPr>
                      <a:r>
                        <a:rPr lang="en-US" sz="600">
                          <a:effectLst/>
                        </a:rPr>
                        <a:t>Net Forgone State Tax Revenue (Includes Elec)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$218,000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$10,886,000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-$21,078,000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-$53,462,000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-$88,085,000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-$82,028,000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-$76,631,000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3113300766"/>
                  </a:ext>
                </a:extLst>
              </a:tr>
              <a:tr h="205002">
                <a:tc>
                  <a:txBody>
                    <a:bodyPr/>
                    <a:lstStyle/>
                    <a:p>
                      <a:pPr marL="0" marR="0">
                        <a:lnSpc>
                          <a:spcPct val="107000"/>
                        </a:lnSpc>
                        <a:spcAft>
                          <a:spcPts val="800"/>
                        </a:spcAft>
                        <a:buNone/>
                      </a:pPr>
                      <a:r>
                        <a:rPr lang="en-US" sz="600">
                          <a:effectLst/>
                        </a:rPr>
                        <a:t>Const and Equip Impact*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$2,494,000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$121,886,000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$253,399,000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$172,947,000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$41,898,000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$17,096,000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$24,782,000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extLst>
                  <a:ext uri="{0D108BD9-81ED-4DB2-BD59-A6C34878D82A}">
                    <a16:rowId xmlns:a16="http://schemas.microsoft.com/office/drawing/2014/main" val="2340245240"/>
                  </a:ext>
                </a:extLst>
              </a:tr>
              <a:tr h="205002">
                <a:tc>
                  <a:txBody>
                    <a:bodyPr/>
                    <a:lstStyle/>
                    <a:p>
                      <a:pPr marL="0" marR="0">
                        <a:lnSpc>
                          <a:spcPct val="107000"/>
                        </a:lnSpc>
                        <a:spcAft>
                          <a:spcPts val="800"/>
                        </a:spcAft>
                        <a:buNone/>
                      </a:pPr>
                      <a:r>
                        <a:rPr lang="en-US" sz="600">
                          <a:effectLst/>
                        </a:rPr>
                        <a:t>Operations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$218,000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$4,853,000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$9,180,000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$9,965,000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$11,573,000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extLst>
                  <a:ext uri="{0D108BD9-81ED-4DB2-BD59-A6C34878D82A}">
                    <a16:rowId xmlns:a16="http://schemas.microsoft.com/office/drawing/2014/main" val="2984842217"/>
                  </a:ext>
                </a:extLst>
              </a:tr>
              <a:tr h="205002">
                <a:tc>
                  <a:txBody>
                    <a:bodyPr/>
                    <a:lstStyle/>
                    <a:p>
                      <a:pPr marL="0" marR="0">
                        <a:lnSpc>
                          <a:spcPct val="107000"/>
                        </a:lnSpc>
                        <a:spcAft>
                          <a:spcPts val="800"/>
                        </a:spcAft>
                        <a:buNone/>
                      </a:pPr>
                      <a:r>
                        <a:rPr lang="en-US" sz="600">
                          <a:effectLst/>
                        </a:rPr>
                        <a:t>Electricity Gen.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$703,000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$3,894,000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$4,677,000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$6,316,000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$7,313,000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extLst>
                  <a:ext uri="{0D108BD9-81ED-4DB2-BD59-A6C34878D82A}">
                    <a16:rowId xmlns:a16="http://schemas.microsoft.com/office/drawing/2014/main" val="1618410254"/>
                  </a:ext>
                </a:extLst>
              </a:tr>
              <a:tr h="99863">
                <a:tc>
                  <a:txBody>
                    <a:bodyPr/>
                    <a:lstStyle/>
                    <a:p>
                      <a:pPr marL="0" marR="0">
                        <a:lnSpc>
                          <a:spcPct val="107000"/>
                        </a:lnSpc>
                        <a:spcAft>
                          <a:spcPts val="800"/>
                        </a:spcAft>
                        <a:buNone/>
                      </a:pPr>
                      <a:r>
                        <a:rPr lang="en-US" sz="600">
                          <a:effectLst/>
                        </a:rPr>
                        <a:t>Total Impacts*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$2,494,000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$121,886,000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$254,321,000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$181,695,000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$55,755,000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$33,377,000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$43,668,000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extLst>
                  <a:ext uri="{0D108BD9-81ED-4DB2-BD59-A6C34878D82A}">
                    <a16:rowId xmlns:a16="http://schemas.microsoft.com/office/drawing/2014/main" val="3783766514"/>
                  </a:ext>
                </a:extLst>
              </a:tr>
              <a:tr h="205002">
                <a:tc>
                  <a:txBody>
                    <a:bodyPr/>
                    <a:lstStyle/>
                    <a:p>
                      <a:pPr marL="0" marR="0">
                        <a:lnSpc>
                          <a:spcPct val="107000"/>
                        </a:lnSpc>
                        <a:spcAft>
                          <a:spcPts val="800"/>
                        </a:spcAft>
                        <a:buNone/>
                      </a:pPr>
                      <a:r>
                        <a:rPr lang="en-US" sz="600">
                          <a:effectLst/>
                        </a:rPr>
                        <a:t>Return on Investment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1,106.57%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239.86%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-36.70%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-59.31%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-43.02%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extLst>
                  <a:ext uri="{0D108BD9-81ED-4DB2-BD59-A6C34878D82A}">
                    <a16:rowId xmlns:a16="http://schemas.microsoft.com/office/drawing/2014/main" val="4288457690"/>
                  </a:ext>
                </a:extLst>
              </a:tr>
              <a:tr h="122837">
                <a:tc gridSpan="8">
                  <a:txBody>
                    <a:bodyPr/>
                    <a:lstStyle/>
                    <a:p>
                      <a:pPr marL="0" marR="0" algn="ctr">
                        <a:lnSpc>
                          <a:spcPct val="107000"/>
                        </a:lnSpc>
                        <a:spcAft>
                          <a:spcPts val="800"/>
                        </a:spcAft>
                        <a:buNone/>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2240784"/>
                  </a:ext>
                </a:extLst>
              </a:tr>
              <a:tr h="122837">
                <a:tc>
                  <a:txBody>
                    <a:bodyPr/>
                    <a:lstStyle/>
                    <a:p>
                      <a:pPr marL="0" marR="0">
                        <a:lnSpc>
                          <a:spcPct val="107000"/>
                        </a:lnSpc>
                        <a:spcAft>
                          <a:spcPts val="800"/>
                        </a:spcAft>
                        <a:buNone/>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2020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2021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800">
                          <a:effectLst/>
                        </a:rPr>
                        <a:t>2024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3714720899"/>
                  </a:ext>
                </a:extLst>
              </a:tr>
              <a:tr h="633659">
                <a:tc>
                  <a:txBody>
                    <a:bodyPr/>
                    <a:lstStyle/>
                    <a:p>
                      <a:pPr marL="0" marR="0">
                        <a:lnSpc>
                          <a:spcPct val="107000"/>
                        </a:lnSpc>
                        <a:spcAft>
                          <a:spcPts val="800"/>
                        </a:spcAft>
                        <a:buNone/>
                      </a:pPr>
                      <a:r>
                        <a:rPr lang="en-US" sz="600">
                          <a:effectLst/>
                        </a:rPr>
                        <a:t>Net Forgone State Tax Revenue (Includes Elec)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-$90,706,000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-$85,865,000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-$84,317,000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-$78,946,000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-$85,076,000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-$71,005,000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-$53,927,000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ctr"/>
                </a:tc>
                <a:extLst>
                  <a:ext uri="{0D108BD9-81ED-4DB2-BD59-A6C34878D82A}">
                    <a16:rowId xmlns:a16="http://schemas.microsoft.com/office/drawing/2014/main" val="3291813241"/>
                  </a:ext>
                </a:extLst>
              </a:tr>
              <a:tr h="277794">
                <a:tc>
                  <a:txBody>
                    <a:bodyPr/>
                    <a:lstStyle/>
                    <a:p>
                      <a:pPr marL="0" marR="0">
                        <a:lnSpc>
                          <a:spcPct val="107000"/>
                        </a:lnSpc>
                        <a:spcAft>
                          <a:spcPts val="800"/>
                        </a:spcAft>
                        <a:buNone/>
                      </a:pPr>
                      <a:r>
                        <a:rPr lang="en-US" sz="600">
                          <a:effectLst/>
                        </a:rPr>
                        <a:t>Const and Equip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$2,052,000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$631,000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$9,954,000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$6,150,000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3917144760"/>
                  </a:ext>
                </a:extLst>
              </a:tr>
              <a:tr h="277794">
                <a:tc>
                  <a:txBody>
                    <a:bodyPr/>
                    <a:lstStyle/>
                    <a:p>
                      <a:pPr marL="0" marR="0">
                        <a:lnSpc>
                          <a:spcPct val="107000"/>
                        </a:lnSpc>
                        <a:spcAft>
                          <a:spcPts val="800"/>
                        </a:spcAft>
                        <a:buNone/>
                      </a:pPr>
                      <a:r>
                        <a:rPr lang="en-US" sz="600">
                          <a:effectLst/>
                        </a:rPr>
                        <a:t>Operations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$10,633,000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$11,266,000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$11,773,000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$10,061,000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$10,348,000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$12,512,000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$12,448,000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4008110580"/>
                  </a:ext>
                </a:extLst>
              </a:tr>
              <a:tr h="277794">
                <a:tc>
                  <a:txBody>
                    <a:bodyPr/>
                    <a:lstStyle/>
                    <a:p>
                      <a:pPr marL="0" marR="0">
                        <a:lnSpc>
                          <a:spcPct val="107000"/>
                        </a:lnSpc>
                        <a:spcAft>
                          <a:spcPts val="800"/>
                        </a:spcAft>
                        <a:buNone/>
                      </a:pPr>
                      <a:r>
                        <a:rPr lang="en-US" sz="600">
                          <a:effectLst/>
                        </a:rPr>
                        <a:t>Electricity Gen. Impact*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$6,983,000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$8,063,000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$8,833,000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$6,386,000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$7,520,000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$9,189,000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$8,955,000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617385242"/>
                  </a:ext>
                </a:extLst>
              </a:tr>
              <a:tr h="277794">
                <a:tc>
                  <a:txBody>
                    <a:bodyPr/>
                    <a:lstStyle/>
                    <a:p>
                      <a:pPr marL="0" marR="0">
                        <a:lnSpc>
                          <a:spcPct val="107000"/>
                        </a:lnSpc>
                        <a:spcAft>
                          <a:spcPts val="800"/>
                        </a:spcAft>
                        <a:buNone/>
                      </a:pPr>
                      <a:r>
                        <a:rPr lang="en-US" sz="600">
                          <a:effectLst/>
                        </a:rPr>
                        <a:t>Total Impacts*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$19,668,000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$19,960,000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$30,561,000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$22,597,000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$17,868,000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$21,701,000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 </a:t>
                      </a:r>
                      <a:endParaRPr lang="en-US" sz="800">
                        <a:effectLst/>
                      </a:endParaRPr>
                    </a:p>
                    <a:p>
                      <a:pPr marL="0" marR="0" algn="ctr">
                        <a:lnSpc>
                          <a:spcPct val="107000"/>
                        </a:lnSpc>
                        <a:spcAft>
                          <a:spcPts val="800"/>
                        </a:spcAft>
                        <a:buNone/>
                      </a:pPr>
                      <a:r>
                        <a:rPr lang="en-US" sz="600">
                          <a:effectLst/>
                        </a:rPr>
                        <a:t>$21,403,000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2097105430"/>
                  </a:ext>
                </a:extLst>
              </a:tr>
              <a:tr h="633659">
                <a:tc>
                  <a:txBody>
                    <a:bodyPr/>
                    <a:lstStyle/>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 </a:t>
                      </a:r>
                      <a:endParaRPr lang="en-US" sz="800">
                        <a:effectLst/>
                      </a:endParaRPr>
                    </a:p>
                    <a:p>
                      <a:pPr marL="0" marR="0">
                        <a:lnSpc>
                          <a:spcPct val="107000"/>
                        </a:lnSpc>
                        <a:spcAft>
                          <a:spcPts val="800"/>
                        </a:spcAft>
                        <a:buNone/>
                      </a:pPr>
                      <a:r>
                        <a:rPr lang="en-US" sz="600">
                          <a:effectLst/>
                        </a:rPr>
                        <a:t>Return on Investment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tc>
                  <a:txBody>
                    <a:bodyPr/>
                    <a:lstStyle/>
                    <a:p>
                      <a:pPr marL="0" marR="0" algn="ctr">
                        <a:lnSpc>
                          <a:spcPct val="107000"/>
                        </a:lnSpc>
                        <a:spcAft>
                          <a:spcPts val="800"/>
                        </a:spcAft>
                        <a:buNone/>
                      </a:pPr>
                      <a:r>
                        <a:rPr lang="en-US" sz="600">
                          <a:effectLst/>
                        </a:rPr>
                        <a:t>-78.32%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-76.75%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-63.75%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-71.38%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-79.00%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a:effectLst/>
                        </a:rPr>
                        <a:t>-69.44%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nchor="b"/>
                </a:tc>
                <a:tc>
                  <a:txBody>
                    <a:bodyPr/>
                    <a:lstStyle/>
                    <a:p>
                      <a:pPr marL="0" marR="0" algn="ctr">
                        <a:lnSpc>
                          <a:spcPct val="107000"/>
                        </a:lnSpc>
                        <a:spcAft>
                          <a:spcPts val="800"/>
                        </a:spcAft>
                        <a:buNone/>
                      </a:pPr>
                      <a:r>
                        <a:rPr lang="en-US" sz="600" dirty="0">
                          <a:effectLst/>
                        </a:rPr>
                        <a:t> </a:t>
                      </a:r>
                      <a:endParaRPr lang="en-US" sz="800" dirty="0">
                        <a:effectLst/>
                      </a:endParaRPr>
                    </a:p>
                    <a:p>
                      <a:pPr marL="0" marR="0" algn="ctr">
                        <a:lnSpc>
                          <a:spcPct val="107000"/>
                        </a:lnSpc>
                        <a:spcAft>
                          <a:spcPts val="800"/>
                        </a:spcAft>
                        <a:buNone/>
                      </a:pPr>
                      <a:r>
                        <a:rPr lang="en-US" sz="600" dirty="0">
                          <a:effectLst/>
                        </a:rPr>
                        <a:t> </a:t>
                      </a:r>
                      <a:endParaRPr lang="en-US" sz="800" dirty="0">
                        <a:effectLst/>
                      </a:endParaRPr>
                    </a:p>
                    <a:p>
                      <a:pPr marL="0" marR="0" algn="ctr">
                        <a:lnSpc>
                          <a:spcPct val="107000"/>
                        </a:lnSpc>
                        <a:spcAft>
                          <a:spcPts val="800"/>
                        </a:spcAft>
                        <a:buNone/>
                      </a:pPr>
                      <a:r>
                        <a:rPr lang="en-US" sz="600" dirty="0">
                          <a:effectLst/>
                        </a:rPr>
                        <a:t> </a:t>
                      </a:r>
                      <a:endParaRPr lang="en-US" sz="800" dirty="0">
                        <a:effectLst/>
                      </a:endParaRPr>
                    </a:p>
                    <a:p>
                      <a:pPr marL="0" marR="0" algn="ctr">
                        <a:lnSpc>
                          <a:spcPct val="107000"/>
                        </a:lnSpc>
                        <a:spcAft>
                          <a:spcPts val="800"/>
                        </a:spcAft>
                        <a:buNone/>
                      </a:pPr>
                      <a:r>
                        <a:rPr lang="en-US" sz="600" dirty="0">
                          <a:effectLst/>
                        </a:rPr>
                        <a:t>-60.31%</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135" marR="49135" marT="0" marB="0"/>
                </a:tc>
                <a:extLst>
                  <a:ext uri="{0D108BD9-81ED-4DB2-BD59-A6C34878D82A}">
                    <a16:rowId xmlns:a16="http://schemas.microsoft.com/office/drawing/2014/main" val="4264687144"/>
                  </a:ext>
                </a:extLst>
              </a:tr>
            </a:tbl>
          </a:graphicData>
        </a:graphic>
      </p:graphicFrame>
    </p:spTree>
    <p:extLst>
      <p:ext uri="{BB962C8B-B14F-4D97-AF65-F5344CB8AC3E}">
        <p14:creationId xmlns:p14="http://schemas.microsoft.com/office/powerpoint/2010/main" val="9671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60A89-C00E-C1D9-73A5-52EB0D9643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6F31F6-69C1-3134-E2CF-94A1256318AD}"/>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27</a:t>
            </a:fld>
            <a:endParaRPr lang="en-US" dirty="0"/>
          </a:p>
        </p:txBody>
      </p:sp>
      <p:sp>
        <p:nvSpPr>
          <p:cNvPr id="5" name="Rectangle 4">
            <a:extLst>
              <a:ext uri="{FF2B5EF4-FFF2-40B4-BE49-F238E27FC236}">
                <a16:creationId xmlns:a16="http://schemas.microsoft.com/office/drawing/2014/main" id="{86E00620-8736-5088-8349-7E5BDDD09102}"/>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BEBC176C-F5E3-C008-8B6F-33F058281143}"/>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2" name="Title 6">
            <a:extLst>
              <a:ext uri="{FF2B5EF4-FFF2-40B4-BE49-F238E27FC236}">
                <a16:creationId xmlns:a16="http://schemas.microsoft.com/office/drawing/2014/main" id="{03F4C83B-9A4F-92DC-9F6E-2590CB721093}"/>
              </a:ext>
            </a:extLst>
          </p:cNvPr>
          <p:cNvSpPr txBox="1">
            <a:spLocks noGrp="1"/>
          </p:cNvSpPr>
          <p:nvPr>
            <p:ph type="title" idx="4294967295"/>
          </p:nvPr>
        </p:nvSpPr>
        <p:spPr>
          <a:xfrm>
            <a:off x="423549" y="5570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7.</a:t>
            </a:r>
          </a:p>
        </p:txBody>
      </p:sp>
      <p:graphicFrame>
        <p:nvGraphicFramePr>
          <p:cNvPr id="7" name="Table 6">
            <a:extLst>
              <a:ext uri="{FF2B5EF4-FFF2-40B4-BE49-F238E27FC236}">
                <a16:creationId xmlns:a16="http://schemas.microsoft.com/office/drawing/2014/main" id="{1A610CA1-4A84-7737-40FE-AC775CCA4796}"/>
              </a:ext>
            </a:extLst>
          </p:cNvPr>
          <p:cNvGraphicFramePr>
            <a:graphicFrameLocks noGrp="1"/>
          </p:cNvGraphicFramePr>
          <p:nvPr>
            <p:extLst>
              <p:ext uri="{D42A27DB-BD31-4B8C-83A1-F6EECF244321}">
                <p14:modId xmlns:p14="http://schemas.microsoft.com/office/powerpoint/2010/main" val="4092755473"/>
              </p:ext>
            </p:extLst>
          </p:nvPr>
        </p:nvGraphicFramePr>
        <p:xfrm>
          <a:off x="1911350" y="1379379"/>
          <a:ext cx="3908426" cy="1589405"/>
        </p:xfrm>
        <a:graphic>
          <a:graphicData uri="http://schemas.openxmlformats.org/drawingml/2006/table">
            <a:tbl>
              <a:tblPr firstRow="1" firstCol="1" bandRow="1">
                <a:tableStyleId>{5C22544A-7EE6-4342-B048-85BDC9FD1C3A}</a:tableStyleId>
              </a:tblPr>
              <a:tblGrid>
                <a:gridCol w="565629">
                  <a:extLst>
                    <a:ext uri="{9D8B030D-6E8A-4147-A177-3AD203B41FA5}">
                      <a16:colId xmlns:a16="http://schemas.microsoft.com/office/drawing/2014/main" val="3241328645"/>
                    </a:ext>
                  </a:extLst>
                </a:gridCol>
                <a:gridCol w="835578">
                  <a:extLst>
                    <a:ext uri="{9D8B030D-6E8A-4147-A177-3AD203B41FA5}">
                      <a16:colId xmlns:a16="http://schemas.microsoft.com/office/drawing/2014/main" val="2543835169"/>
                    </a:ext>
                  </a:extLst>
                </a:gridCol>
                <a:gridCol w="835578">
                  <a:extLst>
                    <a:ext uri="{9D8B030D-6E8A-4147-A177-3AD203B41FA5}">
                      <a16:colId xmlns:a16="http://schemas.microsoft.com/office/drawing/2014/main" val="3539496894"/>
                    </a:ext>
                  </a:extLst>
                </a:gridCol>
                <a:gridCol w="835578">
                  <a:extLst>
                    <a:ext uri="{9D8B030D-6E8A-4147-A177-3AD203B41FA5}">
                      <a16:colId xmlns:a16="http://schemas.microsoft.com/office/drawing/2014/main" val="3790003930"/>
                    </a:ext>
                  </a:extLst>
                </a:gridCol>
                <a:gridCol w="836063">
                  <a:extLst>
                    <a:ext uri="{9D8B030D-6E8A-4147-A177-3AD203B41FA5}">
                      <a16:colId xmlns:a16="http://schemas.microsoft.com/office/drawing/2014/main" val="1590042622"/>
                    </a:ext>
                  </a:extLst>
                </a:gridCol>
              </a:tblGrid>
              <a:tr h="182880">
                <a:tc>
                  <a:txBody>
                    <a:bodyPr/>
                    <a:lstStyle/>
                    <a:p>
                      <a:pPr marL="0" marR="0">
                        <a:lnSpc>
                          <a:spcPct val="107000"/>
                        </a:lnSpc>
                        <a:spcAft>
                          <a:spcPts val="100"/>
                        </a:spcAft>
                        <a:buNone/>
                      </a:pPr>
                      <a:r>
                        <a:rPr lang="en-US" sz="1000">
                          <a:effectLst/>
                        </a:rPr>
                        <a:t>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Labor Income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Value-Added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100"/>
                        </a:spcAft>
                        <a:buNone/>
                      </a:pPr>
                      <a:r>
                        <a:rPr lang="en-US" sz="1000">
                          <a:effectLst/>
                        </a:rPr>
                        <a:t>Output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7452909"/>
                  </a:ext>
                </a:extLst>
              </a:tr>
              <a:tr h="182880">
                <a:tc>
                  <a:txBody>
                    <a:bodyPr/>
                    <a:lstStyle/>
                    <a:p>
                      <a:pPr marL="0" marR="0">
                        <a:lnSpc>
                          <a:spcPct val="107000"/>
                        </a:lnSpc>
                        <a:spcBef>
                          <a:spcPts val="300"/>
                        </a:spcBef>
                        <a:spcAft>
                          <a:spcPts val="300"/>
                        </a:spcAft>
                        <a:buNone/>
                      </a:pPr>
                      <a:r>
                        <a:rPr lang="en-US" sz="1000">
                          <a:effectLst/>
                        </a:rPr>
                        <a:t>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36550" algn="r">
                        <a:lnSpc>
                          <a:spcPct val="107000"/>
                        </a:lnSpc>
                        <a:spcBef>
                          <a:spcPts val="300"/>
                        </a:spcBef>
                        <a:spcAft>
                          <a:spcPts val="300"/>
                        </a:spcAft>
                        <a:buNone/>
                      </a:pPr>
                      <a:r>
                        <a:rPr lang="en-US" sz="1000">
                          <a:effectLst/>
                        </a:rPr>
                        <a:t>368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$32,931,000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$40,752,000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$48,278,000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6276068"/>
                  </a:ext>
                </a:extLst>
              </a:tr>
              <a:tr h="182880">
                <a:tc>
                  <a:txBody>
                    <a:bodyPr/>
                    <a:lstStyle/>
                    <a:p>
                      <a:pPr marL="0" marR="0">
                        <a:lnSpc>
                          <a:spcPct val="107000"/>
                        </a:lnSpc>
                        <a:spcBef>
                          <a:spcPts val="300"/>
                        </a:spcBef>
                        <a:spcAft>
                          <a:spcPts val="300"/>
                        </a:spcAft>
                        <a:buNone/>
                      </a:pPr>
                      <a:r>
                        <a:rPr lang="en-US" sz="1000">
                          <a:effectLst/>
                        </a:rPr>
                        <a:t>Indirect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36550" algn="r">
                        <a:lnSpc>
                          <a:spcPct val="107000"/>
                        </a:lnSpc>
                        <a:spcBef>
                          <a:spcPts val="300"/>
                        </a:spcBef>
                        <a:spcAft>
                          <a:spcPts val="300"/>
                        </a:spcAft>
                        <a:buNone/>
                      </a:pPr>
                      <a:r>
                        <a:rPr lang="en-US" sz="10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$2,346,000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$3,765,000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$6,926,000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03818"/>
                  </a:ext>
                </a:extLst>
              </a:tr>
              <a:tr h="182880">
                <a:tc>
                  <a:txBody>
                    <a:bodyPr/>
                    <a:lstStyle/>
                    <a:p>
                      <a:pPr marL="0" marR="0">
                        <a:lnSpc>
                          <a:spcPct val="107000"/>
                        </a:lnSpc>
                        <a:spcBef>
                          <a:spcPts val="300"/>
                        </a:spcBef>
                        <a:spcAft>
                          <a:spcPts val="300"/>
                        </a:spcAft>
                        <a:buNone/>
                      </a:pPr>
                      <a:r>
                        <a:rPr lang="en-US" sz="1000">
                          <a:effectLst/>
                        </a:rPr>
                        <a:t>Induced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36550" algn="r">
                        <a:lnSpc>
                          <a:spcPct val="107000"/>
                        </a:lnSpc>
                        <a:spcBef>
                          <a:spcPts val="300"/>
                        </a:spcBef>
                        <a:spcAft>
                          <a:spcPts val="300"/>
                        </a:spcAft>
                        <a:buNone/>
                      </a:pPr>
                      <a:r>
                        <a:rPr lang="en-US" sz="1000">
                          <a:effectLst/>
                        </a:rPr>
                        <a:t>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$10,735,000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$19,804,000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$32,111,000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6551429"/>
                  </a:ext>
                </a:extLst>
              </a:tr>
              <a:tr h="182880">
                <a:tc>
                  <a:txBody>
                    <a:bodyPr/>
                    <a:lstStyle/>
                    <a:p>
                      <a:pPr marL="0" marR="0">
                        <a:lnSpc>
                          <a:spcPct val="107000"/>
                        </a:lnSpc>
                        <a:spcBef>
                          <a:spcPts val="300"/>
                        </a:spcBef>
                        <a:spcAft>
                          <a:spcPts val="300"/>
                        </a:spcAft>
                        <a:buNone/>
                      </a:pPr>
                      <a:r>
                        <a:rPr lang="en-US" sz="10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336550" algn="r">
                        <a:lnSpc>
                          <a:spcPct val="107000"/>
                        </a:lnSpc>
                        <a:spcBef>
                          <a:spcPts val="300"/>
                        </a:spcBef>
                        <a:spcAft>
                          <a:spcPts val="300"/>
                        </a:spcAft>
                        <a:buNone/>
                      </a:pPr>
                      <a:r>
                        <a:rPr lang="en-US" sz="1000">
                          <a:effectLst/>
                        </a:rPr>
                        <a:t>555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$46,012,000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a:effectLst/>
                        </a:rPr>
                        <a:t>$64,321,000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65100" algn="r">
                        <a:lnSpc>
                          <a:spcPct val="107000"/>
                        </a:lnSpc>
                        <a:spcBef>
                          <a:spcPts val="300"/>
                        </a:spcBef>
                        <a:spcAft>
                          <a:spcPts val="300"/>
                        </a:spcAft>
                        <a:buNone/>
                      </a:pPr>
                      <a:r>
                        <a:rPr lang="en-US" sz="1000" dirty="0">
                          <a:effectLst/>
                        </a:rPr>
                        <a:t>$87,315,000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400876"/>
                  </a:ext>
                </a:extLst>
              </a:tr>
            </a:tbl>
          </a:graphicData>
        </a:graphic>
      </p:graphicFrame>
    </p:spTree>
    <p:extLst>
      <p:ext uri="{BB962C8B-B14F-4D97-AF65-F5344CB8AC3E}">
        <p14:creationId xmlns:p14="http://schemas.microsoft.com/office/powerpoint/2010/main" val="240737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3353D-7C08-5A5A-51D5-04677E3C16D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4C3F0F-2938-4942-3A1F-D63E9C19189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59453-668E-4F9D-ACF2-73DE1B23C65E}" type="slidenum">
              <a:rPr kumimoji="0" lang="en-US"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78AC468C-5495-320F-BE8C-DA442F43B18C}"/>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12668958-EB63-3BDF-3F27-7873F90B8036}"/>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2" name="Title 6">
            <a:extLst>
              <a:ext uri="{FF2B5EF4-FFF2-40B4-BE49-F238E27FC236}">
                <a16:creationId xmlns:a16="http://schemas.microsoft.com/office/drawing/2014/main" id="{1A79033B-DCBF-756A-5928-3D6749056FD9}"/>
              </a:ext>
            </a:extLst>
          </p:cNvPr>
          <p:cNvSpPr txBox="1">
            <a:spLocks noGrp="1"/>
          </p:cNvSpPr>
          <p:nvPr>
            <p:ph type="title" idx="4294967295"/>
          </p:nvPr>
        </p:nvSpPr>
        <p:spPr>
          <a:xfrm>
            <a:off x="423549" y="557005"/>
            <a:ext cx="5013287"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all" spc="0" normalizeH="0" baseline="0" noProof="0" dirty="0">
                <a:ln>
                  <a:noFill/>
                </a:ln>
                <a:solidFill>
                  <a:srgbClr val="C00000"/>
                </a:solidFill>
                <a:effectLst/>
                <a:uLnTx/>
                <a:uFillTx/>
                <a:latin typeface="+mn-lt"/>
                <a:ea typeface="+mn-ea"/>
                <a:cs typeface="+mn-cs"/>
              </a:rPr>
              <a:t>Table 8.</a:t>
            </a:r>
          </a:p>
        </p:txBody>
      </p:sp>
      <p:graphicFrame>
        <p:nvGraphicFramePr>
          <p:cNvPr id="7" name="Table 6">
            <a:extLst>
              <a:ext uri="{FF2B5EF4-FFF2-40B4-BE49-F238E27FC236}">
                <a16:creationId xmlns:a16="http://schemas.microsoft.com/office/drawing/2014/main" id="{AFF3AC76-6D4D-341E-C2AA-947158121936}"/>
              </a:ext>
            </a:extLst>
          </p:cNvPr>
          <p:cNvGraphicFramePr>
            <a:graphicFrameLocks noGrp="1"/>
          </p:cNvGraphicFramePr>
          <p:nvPr>
            <p:extLst>
              <p:ext uri="{D42A27DB-BD31-4B8C-83A1-F6EECF244321}">
                <p14:modId xmlns:p14="http://schemas.microsoft.com/office/powerpoint/2010/main" val="2955113040"/>
              </p:ext>
            </p:extLst>
          </p:nvPr>
        </p:nvGraphicFramePr>
        <p:xfrm>
          <a:off x="1173665" y="1182566"/>
          <a:ext cx="7200900" cy="1754950"/>
        </p:xfrm>
        <a:graphic>
          <a:graphicData uri="http://schemas.openxmlformats.org/drawingml/2006/table">
            <a:tbl>
              <a:tblPr firstRow="1" firstCol="1" bandRow="1">
                <a:tableStyleId>{5C22544A-7EE6-4342-B048-85BDC9FD1C3A}</a:tableStyleId>
              </a:tblPr>
              <a:tblGrid>
                <a:gridCol w="1069340">
                  <a:extLst>
                    <a:ext uri="{9D8B030D-6E8A-4147-A177-3AD203B41FA5}">
                      <a16:colId xmlns:a16="http://schemas.microsoft.com/office/drawing/2014/main" val="454980470"/>
                    </a:ext>
                  </a:extLst>
                </a:gridCol>
                <a:gridCol w="1021080">
                  <a:extLst>
                    <a:ext uri="{9D8B030D-6E8A-4147-A177-3AD203B41FA5}">
                      <a16:colId xmlns:a16="http://schemas.microsoft.com/office/drawing/2014/main" val="3380346032"/>
                    </a:ext>
                  </a:extLst>
                </a:gridCol>
                <a:gridCol w="1021715">
                  <a:extLst>
                    <a:ext uri="{9D8B030D-6E8A-4147-A177-3AD203B41FA5}">
                      <a16:colId xmlns:a16="http://schemas.microsoft.com/office/drawing/2014/main" val="481435146"/>
                    </a:ext>
                  </a:extLst>
                </a:gridCol>
                <a:gridCol w="1021715">
                  <a:extLst>
                    <a:ext uri="{9D8B030D-6E8A-4147-A177-3AD203B41FA5}">
                      <a16:colId xmlns:a16="http://schemas.microsoft.com/office/drawing/2014/main" val="2544405191"/>
                    </a:ext>
                  </a:extLst>
                </a:gridCol>
                <a:gridCol w="1022350">
                  <a:extLst>
                    <a:ext uri="{9D8B030D-6E8A-4147-A177-3AD203B41FA5}">
                      <a16:colId xmlns:a16="http://schemas.microsoft.com/office/drawing/2014/main" val="3732983975"/>
                    </a:ext>
                  </a:extLst>
                </a:gridCol>
                <a:gridCol w="1022350">
                  <a:extLst>
                    <a:ext uri="{9D8B030D-6E8A-4147-A177-3AD203B41FA5}">
                      <a16:colId xmlns:a16="http://schemas.microsoft.com/office/drawing/2014/main" val="3992563928"/>
                    </a:ext>
                  </a:extLst>
                </a:gridCol>
                <a:gridCol w="1022350">
                  <a:extLst>
                    <a:ext uri="{9D8B030D-6E8A-4147-A177-3AD203B41FA5}">
                      <a16:colId xmlns:a16="http://schemas.microsoft.com/office/drawing/2014/main" val="244847715"/>
                    </a:ext>
                  </a:extLst>
                </a:gridCol>
              </a:tblGrid>
              <a:tr h="0">
                <a:tc>
                  <a:txBody>
                    <a:bodyPr/>
                    <a:lstStyle/>
                    <a:p>
                      <a:pPr marL="0" marR="0">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8231278"/>
                  </a:ext>
                </a:extLst>
              </a:tr>
              <a:tr h="0">
                <a:tc>
                  <a:txBody>
                    <a:bodyPr/>
                    <a:lstStyle/>
                    <a:p>
                      <a:pPr marL="0" marR="0">
                        <a:lnSpc>
                          <a:spcPct val="107000"/>
                        </a:lnSpc>
                        <a:spcAft>
                          <a:spcPts val="800"/>
                        </a:spcAft>
                        <a:buNone/>
                      </a:pPr>
                      <a:r>
                        <a:rPr lang="en-US" sz="1000">
                          <a:effectLst/>
                        </a:rPr>
                        <a:t>Net Forgone State Tax Revenue (Includes Elec)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-$21,078,000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-$53,462,000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-$88,085,000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-$82,029,000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-$76,631,000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-$90,706,000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0788901"/>
                  </a:ext>
                </a:extLst>
              </a:tr>
              <a:tr h="0">
                <a:tc>
                  <a:txBody>
                    <a:bodyPr/>
                    <a:lstStyle/>
                    <a:p>
                      <a:pPr marL="0" marR="0">
                        <a:lnSpc>
                          <a:spcPct val="107000"/>
                        </a:lnSpc>
                        <a:spcAft>
                          <a:spcPts val="800"/>
                        </a:spcAft>
                        <a:buNone/>
                      </a:pPr>
                      <a:r>
                        <a:rPr lang="en-US" sz="1000">
                          <a:effectLst/>
                        </a:rPr>
                        <a:t>Alternate Use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$26,606,000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$67,485,000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$111,187,000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$103,747,000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$95,575,000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$110,928,000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26473701"/>
                  </a:ext>
                </a:extLst>
              </a:tr>
              <a:tr h="0">
                <a:tc>
                  <a:txBody>
                    <a:bodyPr/>
                    <a:lstStyle/>
                    <a:p>
                      <a:pPr marL="0" marR="0">
                        <a:lnSpc>
                          <a:spcPct val="107000"/>
                        </a:lnSpc>
                        <a:spcAft>
                          <a:spcPts val="800"/>
                        </a:spcAft>
                        <a:buNone/>
                      </a:pPr>
                      <a:r>
                        <a:rPr lang="en-US" sz="1000">
                          <a:effectLst/>
                        </a:rPr>
                        <a:t>Return on Investment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900">
                          <a:effectLst/>
                        </a:rPr>
                        <a:t>26.23%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26.23%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26.23%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26.48%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24.72%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dirty="0">
                          <a:effectLst/>
                        </a:rPr>
                        <a:t>22.29%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48004817"/>
                  </a:ext>
                </a:extLst>
              </a:tr>
            </a:tbl>
          </a:graphicData>
        </a:graphic>
      </p:graphicFrame>
      <p:graphicFrame>
        <p:nvGraphicFramePr>
          <p:cNvPr id="9" name="Table 8">
            <a:extLst>
              <a:ext uri="{FF2B5EF4-FFF2-40B4-BE49-F238E27FC236}">
                <a16:creationId xmlns:a16="http://schemas.microsoft.com/office/drawing/2014/main" id="{6134AB91-8E81-B102-1089-C8D7F17E4166}"/>
              </a:ext>
            </a:extLst>
          </p:cNvPr>
          <p:cNvGraphicFramePr>
            <a:graphicFrameLocks noGrp="1"/>
          </p:cNvGraphicFramePr>
          <p:nvPr>
            <p:extLst>
              <p:ext uri="{D42A27DB-BD31-4B8C-83A1-F6EECF244321}">
                <p14:modId xmlns:p14="http://schemas.microsoft.com/office/powerpoint/2010/main" val="3109772454"/>
              </p:ext>
            </p:extLst>
          </p:nvPr>
        </p:nvGraphicFramePr>
        <p:xfrm>
          <a:off x="1231900" y="3493167"/>
          <a:ext cx="7200900" cy="1754950"/>
        </p:xfrm>
        <a:graphic>
          <a:graphicData uri="http://schemas.openxmlformats.org/drawingml/2006/table">
            <a:tbl>
              <a:tblPr firstRow="1" firstCol="1" bandRow="1">
                <a:tableStyleId>{5C22544A-7EE6-4342-B048-85BDC9FD1C3A}</a:tableStyleId>
              </a:tblPr>
              <a:tblGrid>
                <a:gridCol w="1069340">
                  <a:extLst>
                    <a:ext uri="{9D8B030D-6E8A-4147-A177-3AD203B41FA5}">
                      <a16:colId xmlns:a16="http://schemas.microsoft.com/office/drawing/2014/main" val="307692995"/>
                    </a:ext>
                  </a:extLst>
                </a:gridCol>
                <a:gridCol w="1021080">
                  <a:extLst>
                    <a:ext uri="{9D8B030D-6E8A-4147-A177-3AD203B41FA5}">
                      <a16:colId xmlns:a16="http://schemas.microsoft.com/office/drawing/2014/main" val="3315568254"/>
                    </a:ext>
                  </a:extLst>
                </a:gridCol>
                <a:gridCol w="1021715">
                  <a:extLst>
                    <a:ext uri="{9D8B030D-6E8A-4147-A177-3AD203B41FA5}">
                      <a16:colId xmlns:a16="http://schemas.microsoft.com/office/drawing/2014/main" val="1517001363"/>
                    </a:ext>
                  </a:extLst>
                </a:gridCol>
                <a:gridCol w="1021715">
                  <a:extLst>
                    <a:ext uri="{9D8B030D-6E8A-4147-A177-3AD203B41FA5}">
                      <a16:colId xmlns:a16="http://schemas.microsoft.com/office/drawing/2014/main" val="2792336025"/>
                    </a:ext>
                  </a:extLst>
                </a:gridCol>
                <a:gridCol w="1022350">
                  <a:extLst>
                    <a:ext uri="{9D8B030D-6E8A-4147-A177-3AD203B41FA5}">
                      <a16:colId xmlns:a16="http://schemas.microsoft.com/office/drawing/2014/main" val="790790433"/>
                    </a:ext>
                  </a:extLst>
                </a:gridCol>
                <a:gridCol w="1022350">
                  <a:extLst>
                    <a:ext uri="{9D8B030D-6E8A-4147-A177-3AD203B41FA5}">
                      <a16:colId xmlns:a16="http://schemas.microsoft.com/office/drawing/2014/main" val="467237489"/>
                    </a:ext>
                  </a:extLst>
                </a:gridCol>
                <a:gridCol w="1022350">
                  <a:extLst>
                    <a:ext uri="{9D8B030D-6E8A-4147-A177-3AD203B41FA5}">
                      <a16:colId xmlns:a16="http://schemas.microsoft.com/office/drawing/2014/main" val="1181757290"/>
                    </a:ext>
                  </a:extLst>
                </a:gridCol>
              </a:tblGrid>
              <a:tr h="0">
                <a:tc>
                  <a:txBody>
                    <a:bodyPr/>
                    <a:lstStyle/>
                    <a:p>
                      <a:pPr marL="0" marR="0">
                        <a:lnSpc>
                          <a:spcPct val="107000"/>
                        </a:lnSpc>
                        <a:spcAft>
                          <a:spcPts val="800"/>
                        </a:spcAft>
                        <a:buNone/>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100">
                          <a:effectLst/>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261843"/>
                  </a:ext>
                </a:extLst>
              </a:tr>
              <a:tr h="0">
                <a:tc>
                  <a:txBody>
                    <a:bodyPr/>
                    <a:lstStyle/>
                    <a:p>
                      <a:pPr marL="0" marR="0">
                        <a:lnSpc>
                          <a:spcPct val="107000"/>
                        </a:lnSpc>
                        <a:spcAft>
                          <a:spcPts val="800"/>
                        </a:spcAft>
                        <a:buNone/>
                      </a:pPr>
                      <a:r>
                        <a:rPr lang="en-US" sz="1000">
                          <a:effectLst/>
                        </a:rPr>
                        <a:t>Net Forgone State Tax Revenue (Includes Elec)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-$85,865,000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-$84,317,000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-$78,946,000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-$85,076,000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-$71,005,000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 </a:t>
                      </a:r>
                      <a:endParaRPr lang="en-US" sz="1100">
                        <a:effectLst/>
                      </a:endParaRPr>
                    </a:p>
                    <a:p>
                      <a:pPr marL="0" marR="0" algn="ctr">
                        <a:lnSpc>
                          <a:spcPct val="107000"/>
                        </a:lnSpc>
                        <a:spcAft>
                          <a:spcPts val="800"/>
                        </a:spcAft>
                        <a:buNone/>
                      </a:pPr>
                      <a:r>
                        <a:rPr lang="en-US" sz="1000">
                          <a:effectLst/>
                        </a:rPr>
                        <a:t>-$53,927,000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287908"/>
                  </a:ext>
                </a:extLst>
              </a:tr>
              <a:tr h="0">
                <a:tc>
                  <a:txBody>
                    <a:bodyPr/>
                    <a:lstStyle/>
                    <a:p>
                      <a:pPr marL="0" marR="0">
                        <a:lnSpc>
                          <a:spcPct val="107000"/>
                        </a:lnSpc>
                        <a:spcAft>
                          <a:spcPts val="800"/>
                        </a:spcAft>
                        <a:buNone/>
                      </a:pPr>
                      <a:r>
                        <a:rPr lang="en-US" sz="1000">
                          <a:effectLst/>
                        </a:rPr>
                        <a:t>Alternate Use Impact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1000">
                          <a:effectLst/>
                        </a:rPr>
                        <a:t>$101,911,000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$96,906,000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86,338,000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85,443,000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$83,109,000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1000">
                          <a:effectLst/>
                        </a:rPr>
                        <a:t>$64,268,000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73090624"/>
                  </a:ext>
                </a:extLst>
              </a:tr>
              <a:tr h="0">
                <a:tc>
                  <a:txBody>
                    <a:bodyPr/>
                    <a:lstStyle/>
                    <a:p>
                      <a:pPr marL="0" marR="0">
                        <a:lnSpc>
                          <a:spcPct val="107000"/>
                        </a:lnSpc>
                        <a:spcAft>
                          <a:spcPts val="800"/>
                        </a:spcAft>
                        <a:buNone/>
                      </a:pPr>
                      <a:r>
                        <a:rPr lang="en-US" sz="1000">
                          <a:effectLst/>
                        </a:rPr>
                        <a:t>Return on Investment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Aft>
                          <a:spcPts val="800"/>
                        </a:spcAft>
                        <a:buNone/>
                      </a:pPr>
                      <a:r>
                        <a:rPr lang="en-US" sz="900">
                          <a:effectLst/>
                        </a:rPr>
                        <a:t>18.69%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14.93%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9.36%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a:effectLst/>
                        </a:rPr>
                        <a:t>17.05%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Aft>
                          <a:spcPts val="800"/>
                        </a:spcAft>
                        <a:buNone/>
                      </a:pPr>
                      <a:r>
                        <a:rPr lang="en-US" sz="900" dirty="0">
                          <a:effectLst/>
                        </a:rPr>
                        <a:t>19.18%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0923765"/>
                  </a:ext>
                </a:extLst>
              </a:tr>
            </a:tbl>
          </a:graphicData>
        </a:graphic>
      </p:graphicFrame>
    </p:spTree>
    <p:extLst>
      <p:ext uri="{BB962C8B-B14F-4D97-AF65-F5344CB8AC3E}">
        <p14:creationId xmlns:p14="http://schemas.microsoft.com/office/powerpoint/2010/main" val="42085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BDFB8-4468-7369-A417-2813A6E7E8B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3243CC-BC47-3367-AA8B-5CC137B267B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59453-668E-4F9D-ACF2-73DE1B23C65E}" type="slidenum">
              <a:rPr kumimoji="0" lang="en-US"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DAA5A9D1-2945-11F8-74DC-20860E0027FE}"/>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C19D80CF-D512-66EB-D7DA-9B84E7A4C8DB}"/>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2" name="Title 6">
            <a:extLst>
              <a:ext uri="{FF2B5EF4-FFF2-40B4-BE49-F238E27FC236}">
                <a16:creationId xmlns:a16="http://schemas.microsoft.com/office/drawing/2014/main" id="{F44FAED7-D872-AB51-02A5-E5E54A5EE6EE}"/>
              </a:ext>
            </a:extLst>
          </p:cNvPr>
          <p:cNvSpPr txBox="1">
            <a:spLocks noGrp="1"/>
          </p:cNvSpPr>
          <p:nvPr>
            <p:ph type="title" idx="4294967295"/>
          </p:nvPr>
        </p:nvSpPr>
        <p:spPr>
          <a:xfrm>
            <a:off x="379099" y="173474"/>
            <a:ext cx="5013287" cy="246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C00000"/>
                </a:solidFill>
                <a:effectLst/>
                <a:uLnTx/>
                <a:uFillTx/>
                <a:latin typeface="+mn-lt"/>
                <a:ea typeface="+mn-ea"/>
                <a:cs typeface="+mn-cs"/>
              </a:rPr>
              <a:t>Table 9.</a:t>
            </a:r>
          </a:p>
        </p:txBody>
      </p:sp>
      <p:graphicFrame>
        <p:nvGraphicFramePr>
          <p:cNvPr id="10" name="Table 9">
            <a:extLst>
              <a:ext uri="{FF2B5EF4-FFF2-40B4-BE49-F238E27FC236}">
                <a16:creationId xmlns:a16="http://schemas.microsoft.com/office/drawing/2014/main" id="{C4C97A83-1029-7613-7AF2-F3BF0035F521}"/>
              </a:ext>
            </a:extLst>
          </p:cNvPr>
          <p:cNvGraphicFramePr>
            <a:graphicFrameLocks noGrp="1"/>
          </p:cNvGraphicFramePr>
          <p:nvPr>
            <p:extLst>
              <p:ext uri="{D42A27DB-BD31-4B8C-83A1-F6EECF244321}">
                <p14:modId xmlns:p14="http://schemas.microsoft.com/office/powerpoint/2010/main" val="465484369"/>
              </p:ext>
            </p:extLst>
          </p:nvPr>
        </p:nvGraphicFramePr>
        <p:xfrm>
          <a:off x="497523" y="513587"/>
          <a:ext cx="8148952" cy="5360002"/>
        </p:xfrm>
        <a:graphic>
          <a:graphicData uri="http://schemas.openxmlformats.org/drawingml/2006/table">
            <a:tbl>
              <a:tblPr firstRow="1" firstCol="1" bandRow="1">
                <a:tableStyleId>{5C22544A-7EE6-4342-B048-85BDC9FD1C3A}</a:tableStyleId>
              </a:tblPr>
              <a:tblGrid>
                <a:gridCol w="1082809">
                  <a:extLst>
                    <a:ext uri="{9D8B030D-6E8A-4147-A177-3AD203B41FA5}">
                      <a16:colId xmlns:a16="http://schemas.microsoft.com/office/drawing/2014/main" val="730599633"/>
                    </a:ext>
                  </a:extLst>
                </a:gridCol>
                <a:gridCol w="573981">
                  <a:extLst>
                    <a:ext uri="{9D8B030D-6E8A-4147-A177-3AD203B41FA5}">
                      <a16:colId xmlns:a16="http://schemas.microsoft.com/office/drawing/2014/main" val="3951730281"/>
                    </a:ext>
                  </a:extLst>
                </a:gridCol>
                <a:gridCol w="1081472">
                  <a:extLst>
                    <a:ext uri="{9D8B030D-6E8A-4147-A177-3AD203B41FA5}">
                      <a16:colId xmlns:a16="http://schemas.microsoft.com/office/drawing/2014/main" val="4021036311"/>
                    </a:ext>
                  </a:extLst>
                </a:gridCol>
                <a:gridCol w="1082138">
                  <a:extLst>
                    <a:ext uri="{9D8B030D-6E8A-4147-A177-3AD203B41FA5}">
                      <a16:colId xmlns:a16="http://schemas.microsoft.com/office/drawing/2014/main" val="1901508679"/>
                    </a:ext>
                  </a:extLst>
                </a:gridCol>
                <a:gridCol w="1082138">
                  <a:extLst>
                    <a:ext uri="{9D8B030D-6E8A-4147-A177-3AD203B41FA5}">
                      <a16:colId xmlns:a16="http://schemas.microsoft.com/office/drawing/2014/main" val="368300837"/>
                    </a:ext>
                  </a:extLst>
                </a:gridCol>
                <a:gridCol w="1082138">
                  <a:extLst>
                    <a:ext uri="{9D8B030D-6E8A-4147-A177-3AD203B41FA5}">
                      <a16:colId xmlns:a16="http://schemas.microsoft.com/office/drawing/2014/main" val="1642744367"/>
                    </a:ext>
                  </a:extLst>
                </a:gridCol>
                <a:gridCol w="1082138">
                  <a:extLst>
                    <a:ext uri="{9D8B030D-6E8A-4147-A177-3AD203B41FA5}">
                      <a16:colId xmlns:a16="http://schemas.microsoft.com/office/drawing/2014/main" val="3225952554"/>
                    </a:ext>
                  </a:extLst>
                </a:gridCol>
                <a:gridCol w="1082138">
                  <a:extLst>
                    <a:ext uri="{9D8B030D-6E8A-4147-A177-3AD203B41FA5}">
                      <a16:colId xmlns:a16="http://schemas.microsoft.com/office/drawing/2014/main" val="2731141796"/>
                    </a:ext>
                  </a:extLst>
                </a:gridCol>
              </a:tblGrid>
              <a:tr h="159400">
                <a:tc>
                  <a:txBody>
                    <a:bodyPr/>
                    <a:lstStyle/>
                    <a:p>
                      <a:pPr marL="0" marR="0">
                        <a:lnSpc>
                          <a:spcPct val="107000"/>
                        </a:lnSpc>
                        <a:spcAft>
                          <a:spcPts val="800"/>
                        </a:spcAft>
                        <a:buNone/>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800">
                          <a:effectLst/>
                        </a:rPr>
                        <a:t>2011</a:t>
                      </a:r>
                      <a:endParaRPr lang="en-US"/>
                    </a:p>
                  </a:txBody>
                  <a:tcPr marL="15405" marR="15405" marT="0" marB="0"/>
                </a:tc>
                <a:tc>
                  <a:txBody>
                    <a:bodyPr/>
                    <a:lstStyle/>
                    <a:p>
                      <a:pPr marL="0" marR="0" algn="ctr">
                        <a:lnSpc>
                          <a:spcPct val="107000"/>
                        </a:lnSpc>
                        <a:spcAft>
                          <a:spcPts val="800"/>
                        </a:spcAft>
                        <a:buNone/>
                      </a:pPr>
                      <a:r>
                        <a:rPr lang="en-US" sz="800">
                          <a:effectLst/>
                        </a:rPr>
                        <a:t>2012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800">
                          <a:effectLst/>
                        </a:rPr>
                        <a:t>2013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800">
                          <a:effectLst/>
                        </a:rPr>
                        <a:t>2014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800">
                          <a:effectLst/>
                        </a:rPr>
                        <a:t>2015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800">
                          <a:effectLst/>
                        </a:rPr>
                        <a:t>2016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800">
                          <a:effectLst/>
                        </a:rPr>
                        <a:t>2017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2886161727"/>
                  </a:ext>
                </a:extLst>
              </a:tr>
              <a:tr h="373631">
                <a:tc>
                  <a:txBody>
                    <a:bodyPr/>
                    <a:lstStyle/>
                    <a:p>
                      <a:pPr marL="0" marR="0">
                        <a:lnSpc>
                          <a:spcPct val="107000"/>
                        </a:lnSpc>
                        <a:spcAft>
                          <a:spcPts val="800"/>
                        </a:spcAft>
                        <a:buNone/>
                      </a:pPr>
                      <a:r>
                        <a:rPr lang="en-US" sz="600" dirty="0">
                          <a:effectLst/>
                        </a:rPr>
                        <a:t>Net Forgone State Tax Revenue (Includes Elec)</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$218,000</a:t>
                      </a:r>
                      <a:endParaRPr lang="en-US"/>
                    </a:p>
                  </a:txBody>
                  <a:tcPr marL="15405" marR="15405"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$10,886,000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-$21,078,000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-$53,462,000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-$88,085,000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-$82,029,000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-$76,631,000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3925014218"/>
                  </a:ext>
                </a:extLst>
              </a:tr>
              <a:tr h="327986">
                <a:tc>
                  <a:txBody>
                    <a:bodyPr/>
                    <a:lstStyle/>
                    <a:p>
                      <a:pPr marL="0" marR="0">
                        <a:lnSpc>
                          <a:spcPct val="107000"/>
                        </a:lnSpc>
                        <a:spcAft>
                          <a:spcPts val="800"/>
                        </a:spcAft>
                        <a:buNone/>
                      </a:pPr>
                      <a:r>
                        <a:rPr lang="en-US" sz="600" dirty="0">
                          <a:effectLst/>
                        </a:rPr>
                        <a:t>Const and Equip Impact*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$2,494,000</a:t>
                      </a:r>
                      <a:endParaRPr lang="en-US"/>
                    </a:p>
                  </a:txBody>
                  <a:tcPr marL="15405" marR="15405" marT="0" marB="0" anchor="b"/>
                </a:tc>
                <a:tc>
                  <a:txBody>
                    <a:bodyPr/>
                    <a:lstStyle/>
                    <a:p>
                      <a:pPr marL="0" marR="0" algn="ctr">
                        <a:lnSpc>
                          <a:spcPct val="107000"/>
                        </a:lnSpc>
                        <a:spcAft>
                          <a:spcPts val="800"/>
                        </a:spcAft>
                        <a:buNone/>
                      </a:pPr>
                      <a:r>
                        <a:rPr lang="en-US" sz="600">
                          <a:effectLst/>
                        </a:rPr>
                        <a:t>$121,886,000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$253,399,000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$172,947,000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$41,898,000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$17,096,000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$24,782,000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770037433"/>
                  </a:ext>
                </a:extLst>
              </a:tr>
              <a:tr h="64274">
                <a:tc>
                  <a:txBody>
                    <a:bodyPr/>
                    <a:lstStyle/>
                    <a:p>
                      <a:pPr marL="0" marR="0">
                        <a:lnSpc>
                          <a:spcPct val="107000"/>
                        </a:lnSpc>
                        <a:spcAft>
                          <a:spcPts val="800"/>
                        </a:spcAft>
                        <a:buNone/>
                      </a:pPr>
                      <a:r>
                        <a:rPr lang="en-US" sz="600">
                          <a:effectLst/>
                        </a:rPr>
                        <a:t>Operations Impact*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$0</a:t>
                      </a:r>
                      <a:endParaRPr lang="en-US"/>
                    </a:p>
                  </a:txBody>
                  <a:tcPr marL="15405" marR="15405" marT="0" marB="0" anchor="b"/>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$218,000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$4,853,000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$9,180,000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$9,965,000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$11,573,000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2585159611"/>
                  </a:ext>
                </a:extLst>
              </a:tr>
              <a:tr h="64274">
                <a:tc>
                  <a:txBody>
                    <a:bodyPr/>
                    <a:lstStyle/>
                    <a:p>
                      <a:pPr marL="0" marR="0">
                        <a:lnSpc>
                          <a:spcPct val="107000"/>
                        </a:lnSpc>
                        <a:spcAft>
                          <a:spcPts val="800"/>
                        </a:spcAft>
                        <a:buNone/>
                      </a:pPr>
                      <a:r>
                        <a:rPr lang="en-US" sz="600">
                          <a:effectLst/>
                        </a:rPr>
                        <a:t>Electricity Gen. Impact*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$0</a:t>
                      </a:r>
                      <a:endParaRPr lang="en-US"/>
                    </a:p>
                  </a:txBody>
                  <a:tcPr marL="15405" marR="15405" marT="0" marB="0" anchor="b"/>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$703,000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$3,894,000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$4,677,000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$6,316,000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$7,313,000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3555582419"/>
                  </a:ext>
                </a:extLst>
              </a:tr>
              <a:tr h="327986">
                <a:tc>
                  <a:txBody>
                    <a:bodyPr/>
                    <a:lstStyle/>
                    <a:p>
                      <a:pPr marL="0" marR="0">
                        <a:lnSpc>
                          <a:spcPct val="107000"/>
                        </a:lnSpc>
                        <a:spcAft>
                          <a:spcPts val="800"/>
                        </a:spcAft>
                        <a:buNone/>
                      </a:pPr>
                      <a:r>
                        <a:rPr lang="en-US" sz="600" dirty="0">
                          <a:effectLst/>
                        </a:rPr>
                        <a:t>Total Impacts*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$2,494,000</a:t>
                      </a:r>
                      <a:endParaRPr lang="en-US"/>
                    </a:p>
                  </a:txBody>
                  <a:tcPr marL="15405" marR="15405" marT="0" marB="0" anchor="b"/>
                </a:tc>
                <a:tc>
                  <a:txBody>
                    <a:bodyPr/>
                    <a:lstStyle/>
                    <a:p>
                      <a:pPr marL="0" marR="0" algn="ctr">
                        <a:lnSpc>
                          <a:spcPct val="107000"/>
                        </a:lnSpc>
                        <a:spcAft>
                          <a:spcPts val="800"/>
                        </a:spcAft>
                        <a:buNone/>
                      </a:pPr>
                      <a:r>
                        <a:rPr lang="en-US" sz="600">
                          <a:effectLst/>
                        </a:rPr>
                        <a:t>$121,886,000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$254,321,000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$181,695,000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$55,755,000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$33,377,000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$43,668,000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3282535004"/>
                  </a:ext>
                </a:extLst>
              </a:tr>
              <a:tr h="57127">
                <a:tc>
                  <a:txBody>
                    <a:bodyPr/>
                    <a:lstStyle/>
                    <a:p>
                      <a:pPr marL="0" marR="0">
                        <a:lnSpc>
                          <a:spcPct val="107000"/>
                        </a:lnSpc>
                        <a:spcAft>
                          <a:spcPts val="800"/>
                        </a:spcAft>
                        <a:buNone/>
                      </a:pPr>
                      <a:r>
                        <a:rPr lang="en-US" sz="600" dirty="0">
                          <a:effectLst/>
                        </a:rPr>
                        <a:t>Exemption Return on Investment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 </a:t>
                      </a:r>
                      <a:endParaRPr lang="en-US"/>
                    </a:p>
                  </a:txBody>
                  <a:tcPr marL="15405" marR="15405" marT="0" marB="0" anchor="b"/>
                </a:tc>
                <a:tc>
                  <a:txBody>
                    <a:bodyPr/>
                    <a:lstStyle/>
                    <a:p>
                      <a:pPr marL="0" marR="0" algn="ctr">
                        <a:lnSpc>
                          <a:spcPct val="107000"/>
                        </a:lnSpc>
                        <a:spcAft>
                          <a:spcPts val="800"/>
                        </a:spcAft>
                        <a:buNone/>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1,106.57%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239.86%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-36.70%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-59.31%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-43.02%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2167266324"/>
                  </a:ext>
                </a:extLst>
              </a:tr>
              <a:tr h="31310">
                <a:tc>
                  <a:txBody>
                    <a:bodyPr/>
                    <a:lstStyle/>
                    <a:p>
                      <a:pPr marL="0" marR="0">
                        <a:lnSpc>
                          <a:spcPct val="107000"/>
                        </a:lnSpc>
                        <a:spcAft>
                          <a:spcPts val="800"/>
                        </a:spcAft>
                        <a:buNone/>
                      </a:pPr>
                      <a:r>
                        <a:rPr lang="en-US" sz="600" dirty="0">
                          <a:effectLst/>
                        </a:rPr>
                        <a:t>Alternate Use Impact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 </a:t>
                      </a:r>
                      <a:endParaRPr lang="en-US"/>
                    </a:p>
                  </a:txBody>
                  <a:tcPr marL="15405" marR="15405" marT="0" marB="0" anchor="b"/>
                </a:tc>
                <a:tc>
                  <a:txBody>
                    <a:bodyPr/>
                    <a:lstStyle/>
                    <a:p>
                      <a:pPr marL="0" marR="0" algn="ctr">
                        <a:lnSpc>
                          <a:spcPct val="107000"/>
                        </a:lnSpc>
                        <a:spcAft>
                          <a:spcPts val="800"/>
                        </a:spcAft>
                        <a:buNone/>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$26,606,000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$67,485,000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$111,187,000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$103,747,000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$95,575,000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664258413"/>
                  </a:ext>
                </a:extLst>
              </a:tr>
              <a:tr h="57127">
                <a:tc>
                  <a:txBody>
                    <a:bodyPr/>
                    <a:lstStyle/>
                    <a:p>
                      <a:pPr marL="0" marR="0">
                        <a:lnSpc>
                          <a:spcPct val="107000"/>
                        </a:lnSpc>
                        <a:spcAft>
                          <a:spcPts val="800"/>
                        </a:spcAft>
                        <a:buNone/>
                      </a:pPr>
                      <a:r>
                        <a:rPr lang="en-US" sz="600" dirty="0">
                          <a:effectLst/>
                        </a:rPr>
                        <a:t>Alternate Use Return on Investment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dirty="0">
                          <a:effectLst/>
                        </a:rPr>
                        <a:t> </a:t>
                      </a:r>
                      <a:endParaRPr lang="en-US" dirty="0"/>
                    </a:p>
                  </a:txBody>
                  <a:tcPr marL="15405" marR="15405" marT="0" marB="0" anchor="b"/>
                </a:tc>
                <a:tc>
                  <a:txBody>
                    <a:bodyPr/>
                    <a:lstStyle/>
                    <a:p>
                      <a:pPr marL="0" marR="0" algn="ctr">
                        <a:lnSpc>
                          <a:spcPct val="107000"/>
                        </a:lnSpc>
                        <a:spcAft>
                          <a:spcPts val="800"/>
                        </a:spcAft>
                        <a:buNone/>
                      </a:pPr>
                      <a:r>
                        <a:rPr lang="en-US" sz="600">
                          <a:effectLst/>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26.23%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26.23%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26.23%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26.48%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24.72%</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486746945"/>
                  </a:ext>
                </a:extLst>
              </a:tr>
              <a:tr h="31310">
                <a:tc gridSpan="8">
                  <a:txBody>
                    <a:bodyPr/>
                    <a:lstStyle/>
                    <a:p>
                      <a:pPr marL="0" marR="0" algn="ctr">
                        <a:lnSpc>
                          <a:spcPct val="107000"/>
                        </a:lnSpc>
                        <a:spcAft>
                          <a:spcPts val="800"/>
                        </a:spcAft>
                        <a:buNone/>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4842622"/>
                  </a:ext>
                </a:extLst>
              </a:tr>
              <a:tr h="159400">
                <a:tc>
                  <a:txBody>
                    <a:bodyPr/>
                    <a:lstStyle/>
                    <a:p>
                      <a:pPr marL="0" marR="0">
                        <a:lnSpc>
                          <a:spcPct val="107000"/>
                        </a:lnSpc>
                        <a:spcAft>
                          <a:spcPts val="800"/>
                        </a:spcAft>
                        <a:buNone/>
                      </a:pPr>
                      <a:r>
                        <a:rPr lang="en-US" sz="200">
                          <a:effectLst/>
                        </a:rPr>
                        <a:t> </a:t>
                      </a:r>
                      <a:endParaRPr lang="en-US" sz="2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2018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r>
                        <a:rPr lang="en-US" sz="600">
                          <a:effectLst/>
                        </a:rPr>
                        <a:t>2019</a:t>
                      </a:r>
                      <a:endParaRPr lang="en-US"/>
                    </a:p>
                  </a:txBody>
                  <a:tcPr marL="15405" marR="15405" marT="0" marB="0"/>
                </a:tc>
                <a:tc>
                  <a:txBody>
                    <a:bodyPr/>
                    <a:lstStyle/>
                    <a:p>
                      <a:pPr marL="0" marR="0" algn="ctr">
                        <a:lnSpc>
                          <a:spcPct val="107000"/>
                        </a:lnSpc>
                        <a:spcAft>
                          <a:spcPts val="800"/>
                        </a:spcAft>
                        <a:buNone/>
                      </a:pPr>
                      <a:r>
                        <a:rPr lang="en-US" sz="600" dirty="0">
                          <a:effectLst/>
                        </a:rPr>
                        <a:t>2020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2021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2024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361126927"/>
                  </a:ext>
                </a:extLst>
              </a:tr>
              <a:tr h="449701">
                <a:tc>
                  <a:txBody>
                    <a:bodyPr/>
                    <a:lstStyle/>
                    <a:p>
                      <a:pPr marL="0" marR="0">
                        <a:lnSpc>
                          <a:spcPct val="107000"/>
                        </a:lnSpc>
                        <a:spcAft>
                          <a:spcPts val="800"/>
                        </a:spcAft>
                        <a:buNone/>
                      </a:pPr>
                      <a:r>
                        <a:rPr lang="en-US" sz="600" dirty="0">
                          <a:effectLst/>
                        </a:rPr>
                        <a:t>Net Forgone State Tax Revenue (Includes Elec)</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-$90,706,000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-$85,865,000</a:t>
                      </a:r>
                      <a:endParaRPr lang="en-US"/>
                    </a:p>
                  </a:txBody>
                  <a:tcPr marL="15405" marR="15405"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-$84,317,000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-$78,946,000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-$85,076,000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-$71,005,000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 </a:t>
                      </a:r>
                    </a:p>
                    <a:p>
                      <a:pPr marL="0" marR="0">
                        <a:lnSpc>
                          <a:spcPct val="107000"/>
                        </a:lnSpc>
                        <a:spcAft>
                          <a:spcPts val="800"/>
                        </a:spcAft>
                        <a:buNone/>
                      </a:pPr>
                      <a:r>
                        <a:rPr lang="en-US" sz="600" dirty="0">
                          <a:effectLst/>
                        </a:rPr>
                        <a:t>-$53,927,000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1517277909"/>
                  </a:ext>
                </a:extLst>
              </a:tr>
              <a:tr h="327986">
                <a:tc>
                  <a:txBody>
                    <a:bodyPr/>
                    <a:lstStyle/>
                    <a:p>
                      <a:pPr marL="0" marR="0">
                        <a:lnSpc>
                          <a:spcPct val="107000"/>
                        </a:lnSpc>
                        <a:spcAft>
                          <a:spcPts val="800"/>
                        </a:spcAft>
                        <a:buNone/>
                      </a:pPr>
                      <a:r>
                        <a:rPr lang="en-US" sz="600">
                          <a:effectLst/>
                        </a:rPr>
                        <a:t>Const and Equip Impact*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$2,052,000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a:effectLst/>
                        </a:rPr>
                        <a:t>$631,000</a:t>
                      </a:r>
                      <a:endParaRPr lang="en-US"/>
                    </a:p>
                  </a:txBody>
                  <a:tcPr marL="15405" marR="15405" marT="0" marB="0" anchor="b"/>
                </a:tc>
                <a:tc>
                  <a:txBody>
                    <a:bodyPr/>
                    <a:lstStyle/>
                    <a:p>
                      <a:pPr marL="0" marR="0" algn="ctr">
                        <a:lnSpc>
                          <a:spcPct val="107000"/>
                        </a:lnSpc>
                        <a:spcAft>
                          <a:spcPts val="800"/>
                        </a:spcAft>
                        <a:buNone/>
                      </a:pPr>
                      <a:r>
                        <a:rPr lang="en-US" sz="600">
                          <a:effectLst/>
                        </a:rPr>
                        <a:t>$9,954,000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$6,150,000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2389958492"/>
                  </a:ext>
                </a:extLst>
              </a:tr>
              <a:tr h="360950">
                <a:tc>
                  <a:txBody>
                    <a:bodyPr/>
                    <a:lstStyle/>
                    <a:p>
                      <a:pPr marL="0" marR="0">
                        <a:lnSpc>
                          <a:spcPct val="107000"/>
                        </a:lnSpc>
                        <a:spcAft>
                          <a:spcPts val="800"/>
                        </a:spcAft>
                        <a:buNone/>
                      </a:pPr>
                      <a:r>
                        <a:rPr lang="en-US" sz="600">
                          <a:effectLst/>
                        </a:rPr>
                        <a:t>Operations Impact*</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$10,633,000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a:effectLst/>
                        </a:rPr>
                        <a:t>$11,266,000</a:t>
                      </a:r>
                      <a:endParaRPr lang="en-US"/>
                    </a:p>
                  </a:txBody>
                  <a:tcPr marL="15405" marR="15405" marT="0" marB="0" anchor="b"/>
                </a:tc>
                <a:tc>
                  <a:txBody>
                    <a:bodyPr/>
                    <a:lstStyle/>
                    <a:p>
                      <a:pPr marL="0" marR="0" algn="ctr">
                        <a:lnSpc>
                          <a:spcPct val="107000"/>
                        </a:lnSpc>
                        <a:spcAft>
                          <a:spcPts val="800"/>
                        </a:spcAft>
                        <a:buNone/>
                      </a:pPr>
                      <a:r>
                        <a:rPr lang="en-US" sz="600" dirty="0">
                          <a:effectLst/>
                        </a:rPr>
                        <a:t>$11,773,000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$10,061,000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$10,348,000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$12,512,000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$12,448,000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2345495491"/>
                  </a:ext>
                </a:extLst>
              </a:tr>
              <a:tr h="327986">
                <a:tc>
                  <a:txBody>
                    <a:bodyPr/>
                    <a:lstStyle/>
                    <a:p>
                      <a:pPr marL="0" marR="0">
                        <a:lnSpc>
                          <a:spcPct val="107000"/>
                        </a:lnSpc>
                        <a:spcAft>
                          <a:spcPts val="800"/>
                        </a:spcAft>
                        <a:buNone/>
                      </a:pPr>
                      <a:r>
                        <a:rPr lang="en-US" sz="600" dirty="0">
                          <a:effectLst/>
                        </a:rPr>
                        <a:t>Electricity Gen. Impact*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$6,983,000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a:effectLst/>
                        </a:rPr>
                        <a:t>$8,063,000</a:t>
                      </a:r>
                      <a:endParaRPr lang="en-US"/>
                    </a:p>
                  </a:txBody>
                  <a:tcPr marL="15405" marR="15405" marT="0" marB="0" anchor="b"/>
                </a:tc>
                <a:tc>
                  <a:txBody>
                    <a:bodyPr/>
                    <a:lstStyle/>
                    <a:p>
                      <a:pPr marL="0" marR="0" algn="ctr">
                        <a:lnSpc>
                          <a:spcPct val="107000"/>
                        </a:lnSpc>
                        <a:spcAft>
                          <a:spcPts val="800"/>
                        </a:spcAft>
                        <a:buNone/>
                      </a:pPr>
                      <a:r>
                        <a:rPr lang="en-US" sz="600">
                          <a:effectLst/>
                        </a:rPr>
                        <a:t>$8,833,000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$6,386,000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$7,520,000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$9,189,000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nSpc>
                          <a:spcPct val="107000"/>
                        </a:lnSpc>
                        <a:spcAft>
                          <a:spcPts val="800"/>
                        </a:spcAft>
                        <a:buNone/>
                      </a:pPr>
                      <a:r>
                        <a:rPr lang="en-US" sz="600">
                          <a:effectLst/>
                        </a:rPr>
                        <a:t> </a:t>
                      </a:r>
                    </a:p>
                    <a:p>
                      <a:pPr marL="0" marR="0">
                        <a:lnSpc>
                          <a:spcPct val="107000"/>
                        </a:lnSpc>
                        <a:spcAft>
                          <a:spcPts val="800"/>
                        </a:spcAft>
                        <a:buNone/>
                      </a:pPr>
                      <a:r>
                        <a:rPr lang="en-US" sz="600">
                          <a:effectLst/>
                        </a:rPr>
                        <a:t>$8,955,000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1831882743"/>
                  </a:ext>
                </a:extLst>
              </a:tr>
              <a:tr h="360950">
                <a:tc>
                  <a:txBody>
                    <a:bodyPr/>
                    <a:lstStyle/>
                    <a:p>
                      <a:pPr marL="0" marR="0">
                        <a:lnSpc>
                          <a:spcPct val="107000"/>
                        </a:lnSpc>
                        <a:spcAft>
                          <a:spcPts val="800"/>
                        </a:spcAft>
                        <a:buNone/>
                      </a:pPr>
                      <a:r>
                        <a:rPr lang="en-US" sz="600">
                          <a:effectLst/>
                        </a:rPr>
                        <a:t>Total Impacts*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$19,668,000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a:effectLst/>
                        </a:rPr>
                        <a:t>$19,960,000</a:t>
                      </a:r>
                      <a:endParaRPr lang="en-US"/>
                    </a:p>
                  </a:txBody>
                  <a:tcPr marL="15405" marR="15405" marT="0" marB="0" anchor="b"/>
                </a:tc>
                <a:tc>
                  <a:txBody>
                    <a:bodyPr/>
                    <a:lstStyle/>
                    <a:p>
                      <a:pPr marL="0" marR="0" algn="ctr">
                        <a:lnSpc>
                          <a:spcPct val="107000"/>
                        </a:lnSpc>
                        <a:spcAft>
                          <a:spcPts val="800"/>
                        </a:spcAft>
                        <a:buNone/>
                      </a:pPr>
                      <a:r>
                        <a:rPr lang="en-US" sz="600">
                          <a:effectLst/>
                        </a:rPr>
                        <a:t>$30,561,000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$22,597,000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$17,868,000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$21,701,000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$21,403,000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1370727264"/>
                  </a:ext>
                </a:extLst>
              </a:tr>
              <a:tr h="229094">
                <a:tc>
                  <a:txBody>
                    <a:bodyPr/>
                    <a:lstStyle/>
                    <a:p>
                      <a:pPr marL="0" marR="0">
                        <a:lnSpc>
                          <a:spcPct val="107000"/>
                        </a:lnSpc>
                        <a:spcAft>
                          <a:spcPts val="800"/>
                        </a:spcAft>
                        <a:buNone/>
                      </a:pPr>
                      <a:r>
                        <a:rPr lang="en-US" sz="600" dirty="0">
                          <a:effectLst/>
                        </a:rPr>
                        <a:t> </a:t>
                      </a:r>
                    </a:p>
                    <a:p>
                      <a:pPr marL="0" marR="0">
                        <a:lnSpc>
                          <a:spcPct val="107000"/>
                        </a:lnSpc>
                        <a:spcAft>
                          <a:spcPts val="800"/>
                        </a:spcAft>
                        <a:buNone/>
                      </a:pPr>
                      <a:r>
                        <a:rPr lang="en-US" sz="600" dirty="0">
                          <a:effectLst/>
                        </a:rPr>
                        <a:t> </a:t>
                      </a:r>
                    </a:p>
                    <a:p>
                      <a:pPr marL="0" marR="0">
                        <a:lnSpc>
                          <a:spcPct val="107000"/>
                        </a:lnSpc>
                        <a:spcAft>
                          <a:spcPts val="800"/>
                        </a:spcAft>
                        <a:buNone/>
                      </a:pPr>
                      <a:r>
                        <a:rPr lang="en-US" sz="600" dirty="0">
                          <a:effectLst/>
                        </a:rPr>
                        <a:t>Exemption Return on Investment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-78.32%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a:effectLst/>
                        </a:rPr>
                        <a:t>-76.75%</a:t>
                      </a:r>
                      <a:endParaRPr lang="en-US"/>
                    </a:p>
                  </a:txBody>
                  <a:tcPr marL="15405" marR="15405" marT="0" marB="0" anchor="b"/>
                </a:tc>
                <a:tc>
                  <a:txBody>
                    <a:bodyPr/>
                    <a:lstStyle/>
                    <a:p>
                      <a:pPr marL="0" marR="0" algn="ctr">
                        <a:lnSpc>
                          <a:spcPct val="107000"/>
                        </a:lnSpc>
                        <a:spcAft>
                          <a:spcPts val="800"/>
                        </a:spcAft>
                        <a:buNone/>
                      </a:pPr>
                      <a:r>
                        <a:rPr lang="en-US" sz="600">
                          <a:effectLst/>
                        </a:rPr>
                        <a:t>-63.75%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-71.38%</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-79.00%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-69.44%</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-60.31%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extLst>
                  <a:ext uri="{0D108BD9-81ED-4DB2-BD59-A6C34878D82A}">
                    <a16:rowId xmlns:a16="http://schemas.microsoft.com/office/drawing/2014/main" val="235031605"/>
                  </a:ext>
                </a:extLst>
              </a:tr>
              <a:tr h="393914">
                <a:tc>
                  <a:txBody>
                    <a:bodyPr/>
                    <a:lstStyle/>
                    <a:p>
                      <a:pPr marL="0" marR="0">
                        <a:lnSpc>
                          <a:spcPct val="107000"/>
                        </a:lnSpc>
                        <a:spcAft>
                          <a:spcPts val="800"/>
                        </a:spcAft>
                        <a:buNone/>
                      </a:pPr>
                      <a:r>
                        <a:rPr lang="en-US" sz="600" dirty="0">
                          <a:effectLst/>
                        </a:rPr>
                        <a:t>Alternate Use Impact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a:effectLst/>
                        </a:rPr>
                        <a:t>$110,928,000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a:effectLst/>
                        </a:rPr>
                        <a:t>$101,911,000</a:t>
                      </a:r>
                      <a:endParaRPr lang="en-US"/>
                    </a:p>
                  </a:txBody>
                  <a:tcPr marL="15405" marR="15405" marT="0" marB="0" anchor="b"/>
                </a:tc>
                <a:tc>
                  <a:txBody>
                    <a:bodyPr/>
                    <a:lstStyle/>
                    <a:p>
                      <a:pPr marL="0" marR="0" algn="ctr">
                        <a:lnSpc>
                          <a:spcPct val="107000"/>
                        </a:lnSpc>
                        <a:spcAft>
                          <a:spcPts val="800"/>
                        </a:spcAft>
                        <a:buNone/>
                      </a:pPr>
                      <a:r>
                        <a:rPr lang="en-US" sz="600">
                          <a:effectLst/>
                        </a:rPr>
                        <a:t>$96,906,000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86,338,000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85,443,000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$83,109,000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$64,268,000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3918404393"/>
                  </a:ext>
                </a:extLst>
              </a:tr>
              <a:tr h="196130">
                <a:tc>
                  <a:txBody>
                    <a:bodyPr/>
                    <a:lstStyle/>
                    <a:p>
                      <a:pPr marL="0" marR="0">
                        <a:lnSpc>
                          <a:spcPct val="107000"/>
                        </a:lnSpc>
                        <a:spcAft>
                          <a:spcPts val="800"/>
                        </a:spcAft>
                        <a:buNone/>
                      </a:pPr>
                      <a:r>
                        <a:rPr lang="en-US" sz="600" dirty="0">
                          <a:effectLst/>
                        </a:rPr>
                        <a:t>Alternate Use Return on Investment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tc>
                <a:tc>
                  <a:txBody>
                    <a:bodyPr/>
                    <a:lstStyle/>
                    <a:p>
                      <a:pPr marL="0" marR="0" algn="ctr">
                        <a:lnSpc>
                          <a:spcPct val="107000"/>
                        </a:lnSpc>
                        <a:spcAft>
                          <a:spcPts val="800"/>
                        </a:spcAft>
                        <a:buNone/>
                      </a:pPr>
                      <a:r>
                        <a:rPr lang="en-US" sz="600" dirty="0">
                          <a:effectLst/>
                        </a:rPr>
                        <a:t>22.29%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r>
                        <a:rPr lang="en-US" sz="600" dirty="0">
                          <a:effectLst/>
                        </a:rPr>
                        <a:t>18.69%</a:t>
                      </a:r>
                      <a:endParaRPr lang="en-US" dirty="0"/>
                    </a:p>
                  </a:txBody>
                  <a:tcPr marL="15405" marR="15405" marT="0" marB="0" anchor="b"/>
                </a:tc>
                <a:tc>
                  <a:txBody>
                    <a:bodyPr/>
                    <a:lstStyle/>
                    <a:p>
                      <a:pPr marL="0" marR="0" algn="ctr">
                        <a:lnSpc>
                          <a:spcPct val="107000"/>
                        </a:lnSpc>
                        <a:spcAft>
                          <a:spcPts val="800"/>
                        </a:spcAft>
                        <a:buNone/>
                      </a:pPr>
                      <a:r>
                        <a:rPr lang="en-US" sz="600" dirty="0">
                          <a:effectLst/>
                        </a:rPr>
                        <a:t>14.93%</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9.36%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0.43%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a:effectLst/>
                        </a:rPr>
                        <a:t>17.05%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tc>
                  <a:txBody>
                    <a:bodyPr/>
                    <a:lstStyle/>
                    <a:p>
                      <a:pPr marL="0" marR="0" algn="ctr">
                        <a:lnSpc>
                          <a:spcPct val="107000"/>
                        </a:lnSpc>
                        <a:spcAft>
                          <a:spcPts val="800"/>
                        </a:spcAft>
                        <a:buNone/>
                      </a:pPr>
                      <a:r>
                        <a:rPr lang="en-US" sz="600" dirty="0">
                          <a:effectLst/>
                        </a:rPr>
                        <a:t>19.18%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5405" marR="15405" marT="0" marB="0" anchor="b"/>
                </a:tc>
                <a:extLst>
                  <a:ext uri="{0D108BD9-81ED-4DB2-BD59-A6C34878D82A}">
                    <a16:rowId xmlns:a16="http://schemas.microsoft.com/office/drawing/2014/main" val="2788979251"/>
                  </a:ext>
                </a:extLst>
              </a:tr>
            </a:tbl>
          </a:graphicData>
        </a:graphic>
      </p:graphicFrame>
    </p:spTree>
    <p:extLst>
      <p:ext uri="{BB962C8B-B14F-4D97-AF65-F5344CB8AC3E}">
        <p14:creationId xmlns:p14="http://schemas.microsoft.com/office/powerpoint/2010/main" val="37660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C92B40-6184-4BFF-BC62-F3C88E3031FC}"/>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3</a:t>
            </a:fld>
            <a:endParaRPr lang="en-US" dirty="0"/>
          </a:p>
        </p:txBody>
      </p:sp>
      <p:sp>
        <p:nvSpPr>
          <p:cNvPr id="5" name="Rectangle 4">
            <a:extLst>
              <a:ext uri="{FF2B5EF4-FFF2-40B4-BE49-F238E27FC236}">
                <a16:creationId xmlns:a16="http://schemas.microsoft.com/office/drawing/2014/main" id="{5B7C5DAA-7B59-4A28-AB0E-D8E61DBFF6AE}"/>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47B767AF-47FB-487E-B799-84CA6973B2C1}"/>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3AE78D17-AB91-3AF5-D724-E25AB0179188}"/>
              </a:ext>
            </a:extLst>
          </p:cNvPr>
          <p:cNvSpPr txBox="1">
            <a:spLocks noGrp="1"/>
          </p:cNvSpPr>
          <p:nvPr>
            <p:ph type="title" idx="4294967295"/>
          </p:nvPr>
        </p:nvSpPr>
        <p:spPr>
          <a:xfrm>
            <a:off x="281569" y="533157"/>
            <a:ext cx="88115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mj-lt"/>
                <a:ea typeface="Microsoft YaHei UI" panose="020B0503020204020204" pitchFamily="34" charset="-122"/>
                <a:cs typeface="Times New Roman" panose="02020603050405020304" pitchFamily="18" charset="0"/>
              </a:rPr>
              <a:t>Minnesota Data Center Sales Tax Exemption </a:t>
            </a:r>
            <a:endParaRPr kumimoji="0" lang="en-US" sz="3200" b="1" i="0" u="none" strike="noStrike" kern="1200" cap="none" spc="0" normalizeH="0" baseline="0" noProof="0" dirty="0">
              <a:ln>
                <a:noFill/>
              </a:ln>
              <a:solidFill>
                <a:srgbClr val="C00000"/>
              </a:solidFill>
              <a:effectLst/>
              <a:uLnTx/>
              <a:uFillTx/>
              <a:latin typeface="+mj-lt"/>
              <a:ea typeface="Microsoft YaHei UI" panose="020B0503020204020204" pitchFamily="34" charset="-122"/>
              <a:cs typeface="+mn-cs"/>
            </a:endParaRPr>
          </a:p>
        </p:txBody>
      </p:sp>
      <p:sp>
        <p:nvSpPr>
          <p:cNvPr id="8" name="TextBox 7">
            <a:extLst>
              <a:ext uri="{FF2B5EF4-FFF2-40B4-BE49-F238E27FC236}">
                <a16:creationId xmlns:a16="http://schemas.microsoft.com/office/drawing/2014/main" id="{FD2704B5-65BE-BA8C-E806-8F9B22052E53}"/>
              </a:ext>
            </a:extLst>
          </p:cNvPr>
          <p:cNvSpPr txBox="1"/>
          <p:nvPr/>
        </p:nvSpPr>
        <p:spPr>
          <a:xfrm>
            <a:off x="589619" y="1640325"/>
            <a:ext cx="7811429"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t>Authority: Minn. Stat. § 297A.68, subd. 42</a:t>
            </a:r>
            <a:endParaRPr lang="en-US" sz="2400" b="1" dirty="0">
              <a:latin typeface="+mj-lt"/>
              <a:ea typeface="Microsoft YaHei UI" panose="020B0503020204020204" pitchFamily="34" charset="-122"/>
            </a:endParaRPr>
          </a:p>
        </p:txBody>
      </p:sp>
      <p:sp>
        <p:nvSpPr>
          <p:cNvPr id="9" name="TextBox 8">
            <a:extLst>
              <a:ext uri="{FF2B5EF4-FFF2-40B4-BE49-F238E27FC236}">
                <a16:creationId xmlns:a16="http://schemas.microsoft.com/office/drawing/2014/main" id="{07FE4E2D-030C-88BD-B3C3-4B9D6918B9CB}"/>
              </a:ext>
            </a:extLst>
          </p:cNvPr>
          <p:cNvSpPr txBox="1"/>
          <p:nvPr/>
        </p:nvSpPr>
        <p:spPr>
          <a:xfrm>
            <a:off x="589619" y="2430767"/>
            <a:ext cx="7811429" cy="830997"/>
          </a:xfrm>
          <a:prstGeom prst="rect">
            <a:avLst/>
          </a:prstGeom>
          <a:noFill/>
        </p:spPr>
        <p:txBody>
          <a:bodyPr wrap="square">
            <a:spAutoFit/>
          </a:bodyPr>
          <a:lstStyle/>
          <a:p>
            <a:pPr marL="342900" indent="-342900">
              <a:buFont typeface="Wingdings" panose="05000000000000000000" pitchFamily="2" charset="2"/>
              <a:buChar char="Ø"/>
            </a:pPr>
            <a:r>
              <a:rPr lang="en-US" sz="2400" b="1" dirty="0"/>
              <a:t>Objective: Create Jobs in Construction &amp; Data    	                 Center Industries</a:t>
            </a:r>
            <a:endParaRPr lang="en-US" sz="2400" b="1" dirty="0">
              <a:latin typeface="+mj-lt"/>
              <a:ea typeface="Microsoft YaHei UI" panose="020B0503020204020204" pitchFamily="34" charset="-122"/>
            </a:endParaRPr>
          </a:p>
        </p:txBody>
      </p:sp>
      <p:sp>
        <p:nvSpPr>
          <p:cNvPr id="10" name="TextBox 9">
            <a:extLst>
              <a:ext uri="{FF2B5EF4-FFF2-40B4-BE49-F238E27FC236}">
                <a16:creationId xmlns:a16="http://schemas.microsoft.com/office/drawing/2014/main" id="{D68E84D9-2FC5-B198-CDC0-18AD17F3B169}"/>
              </a:ext>
            </a:extLst>
          </p:cNvPr>
          <p:cNvSpPr txBox="1"/>
          <p:nvPr/>
        </p:nvSpPr>
        <p:spPr>
          <a:xfrm>
            <a:off x="589619" y="3721776"/>
            <a:ext cx="7811429" cy="1200329"/>
          </a:xfrm>
          <a:prstGeom prst="rect">
            <a:avLst/>
          </a:prstGeom>
          <a:noFill/>
        </p:spPr>
        <p:txBody>
          <a:bodyPr wrap="square">
            <a:spAutoFit/>
          </a:bodyPr>
          <a:lstStyle/>
          <a:p>
            <a:pPr marL="342900" indent="-342900">
              <a:buFont typeface="Wingdings" panose="05000000000000000000" pitchFamily="2" charset="2"/>
              <a:buChar char="Ø"/>
            </a:pPr>
            <a:r>
              <a:rPr lang="en-US" sz="2400" b="1" dirty="0"/>
              <a:t>Eligible Costs:</a:t>
            </a:r>
            <a:r>
              <a:rPr lang="en-US" sz="2400" dirty="0"/>
              <a:t> </a:t>
            </a:r>
            <a:r>
              <a:rPr lang="en-US" sz="2400" b="1" dirty="0"/>
              <a:t>Servers, computer equipment, software, cooling systems, construction materials, and electricity</a:t>
            </a:r>
            <a:endParaRPr lang="en-US" sz="2400" b="1" dirty="0">
              <a:latin typeface="+mj-lt"/>
              <a:ea typeface="Microsoft YaHei UI" panose="020B0503020204020204" pitchFamily="34" charset="-122"/>
            </a:endParaRPr>
          </a:p>
        </p:txBody>
      </p:sp>
    </p:spTree>
    <p:extLst>
      <p:ext uri="{BB962C8B-B14F-4D97-AF65-F5344CB8AC3E}">
        <p14:creationId xmlns:p14="http://schemas.microsoft.com/office/powerpoint/2010/main" val="38377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9286D-EBBC-5ECC-B213-19A6D64213B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ADEB5C-3860-994B-D55D-3974E0D371E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59453-668E-4F9D-ACF2-73DE1B23C65E}" type="slidenum">
              <a:rPr kumimoji="0" lang="en-US"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FA93C68C-4032-1BB2-9FFC-B2D8E141D87D}"/>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18CFDEAA-602D-7EAB-FB49-133C9758E027}"/>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2" name="Title 6">
            <a:extLst>
              <a:ext uri="{FF2B5EF4-FFF2-40B4-BE49-F238E27FC236}">
                <a16:creationId xmlns:a16="http://schemas.microsoft.com/office/drawing/2014/main" id="{F82C75DA-6716-F844-F822-D036D0C9BFCE}"/>
              </a:ext>
            </a:extLst>
          </p:cNvPr>
          <p:cNvSpPr txBox="1">
            <a:spLocks noGrp="1"/>
          </p:cNvSpPr>
          <p:nvPr>
            <p:ph type="title" idx="4294967295"/>
          </p:nvPr>
        </p:nvSpPr>
        <p:spPr>
          <a:xfrm>
            <a:off x="379099" y="173474"/>
            <a:ext cx="5013287" cy="246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C00000"/>
                </a:solidFill>
                <a:effectLst/>
                <a:uLnTx/>
                <a:uFillTx/>
                <a:latin typeface="+mn-lt"/>
                <a:ea typeface="+mn-ea"/>
                <a:cs typeface="+mn-cs"/>
              </a:rPr>
              <a:t>Table 10.</a:t>
            </a:r>
          </a:p>
        </p:txBody>
      </p:sp>
      <p:graphicFrame>
        <p:nvGraphicFramePr>
          <p:cNvPr id="7" name="Table 6">
            <a:extLst>
              <a:ext uri="{FF2B5EF4-FFF2-40B4-BE49-F238E27FC236}">
                <a16:creationId xmlns:a16="http://schemas.microsoft.com/office/drawing/2014/main" id="{D7DE9B33-E025-15FA-2D6D-A06D67E69797}"/>
              </a:ext>
            </a:extLst>
          </p:cNvPr>
          <p:cNvGraphicFramePr>
            <a:graphicFrameLocks noGrp="1"/>
          </p:cNvGraphicFramePr>
          <p:nvPr>
            <p:extLst>
              <p:ext uri="{D42A27DB-BD31-4B8C-83A1-F6EECF244321}">
                <p14:modId xmlns:p14="http://schemas.microsoft.com/office/powerpoint/2010/main" val="536771781"/>
              </p:ext>
            </p:extLst>
          </p:nvPr>
        </p:nvGraphicFramePr>
        <p:xfrm>
          <a:off x="1055689" y="419695"/>
          <a:ext cx="7032620" cy="2730467"/>
        </p:xfrm>
        <a:graphic>
          <a:graphicData uri="http://schemas.openxmlformats.org/drawingml/2006/table">
            <a:tbl>
              <a:tblPr firstRow="1" firstCol="1" bandRow="1">
                <a:tableStyleId>{5C22544A-7EE6-4342-B048-85BDC9FD1C3A}</a:tableStyleId>
              </a:tblPr>
              <a:tblGrid>
                <a:gridCol w="878671">
                  <a:extLst>
                    <a:ext uri="{9D8B030D-6E8A-4147-A177-3AD203B41FA5}">
                      <a16:colId xmlns:a16="http://schemas.microsoft.com/office/drawing/2014/main" val="3966133439"/>
                    </a:ext>
                  </a:extLst>
                </a:gridCol>
                <a:gridCol w="878671">
                  <a:extLst>
                    <a:ext uri="{9D8B030D-6E8A-4147-A177-3AD203B41FA5}">
                      <a16:colId xmlns:a16="http://schemas.microsoft.com/office/drawing/2014/main" val="1933710508"/>
                    </a:ext>
                  </a:extLst>
                </a:gridCol>
                <a:gridCol w="879213">
                  <a:extLst>
                    <a:ext uri="{9D8B030D-6E8A-4147-A177-3AD203B41FA5}">
                      <a16:colId xmlns:a16="http://schemas.microsoft.com/office/drawing/2014/main" val="3959331246"/>
                    </a:ext>
                  </a:extLst>
                </a:gridCol>
                <a:gridCol w="879213">
                  <a:extLst>
                    <a:ext uri="{9D8B030D-6E8A-4147-A177-3AD203B41FA5}">
                      <a16:colId xmlns:a16="http://schemas.microsoft.com/office/drawing/2014/main" val="1097582705"/>
                    </a:ext>
                  </a:extLst>
                </a:gridCol>
                <a:gridCol w="879213">
                  <a:extLst>
                    <a:ext uri="{9D8B030D-6E8A-4147-A177-3AD203B41FA5}">
                      <a16:colId xmlns:a16="http://schemas.microsoft.com/office/drawing/2014/main" val="2534220106"/>
                    </a:ext>
                  </a:extLst>
                </a:gridCol>
                <a:gridCol w="879213">
                  <a:extLst>
                    <a:ext uri="{9D8B030D-6E8A-4147-A177-3AD203B41FA5}">
                      <a16:colId xmlns:a16="http://schemas.microsoft.com/office/drawing/2014/main" val="1000458750"/>
                    </a:ext>
                  </a:extLst>
                </a:gridCol>
                <a:gridCol w="879213">
                  <a:extLst>
                    <a:ext uri="{9D8B030D-6E8A-4147-A177-3AD203B41FA5}">
                      <a16:colId xmlns:a16="http://schemas.microsoft.com/office/drawing/2014/main" val="3675558412"/>
                    </a:ext>
                  </a:extLst>
                </a:gridCol>
                <a:gridCol w="879213">
                  <a:extLst>
                    <a:ext uri="{9D8B030D-6E8A-4147-A177-3AD203B41FA5}">
                      <a16:colId xmlns:a16="http://schemas.microsoft.com/office/drawing/2014/main" val="3574756580"/>
                    </a:ext>
                  </a:extLst>
                </a:gridCol>
              </a:tblGrid>
              <a:tr h="123257">
                <a:tc>
                  <a:txBody>
                    <a:bodyPr/>
                    <a:lstStyle/>
                    <a:p>
                      <a:pPr marL="0" marR="0">
                        <a:lnSpc>
                          <a:spcPct val="107000"/>
                        </a:lnSpc>
                        <a:spcAft>
                          <a:spcPts val="800"/>
                        </a:spcAft>
                        <a:buNone/>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2011</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2012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2013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2014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2015</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2016</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2017</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123918451"/>
                  </a:ext>
                </a:extLst>
              </a:tr>
              <a:tr h="315582">
                <a:tc>
                  <a:txBody>
                    <a:bodyPr/>
                    <a:lstStyle/>
                    <a:p>
                      <a:pPr marL="0" marR="0">
                        <a:lnSpc>
                          <a:spcPct val="107000"/>
                        </a:lnSpc>
                        <a:spcAft>
                          <a:spcPts val="800"/>
                        </a:spcAft>
                        <a:buNone/>
                      </a:pPr>
                      <a:r>
                        <a:rPr lang="en-US" sz="600" dirty="0">
                          <a:effectLst/>
                        </a:rPr>
                        <a:t>Forgone State Tax Revenue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-$43,931,000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-$73,659,000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-$101,643,000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-$93,769,000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-$90,758,000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4185250635"/>
                  </a:ext>
                </a:extLst>
              </a:tr>
              <a:tr h="932782">
                <a:tc>
                  <a:txBody>
                    <a:bodyPr/>
                    <a:lstStyle/>
                    <a:p>
                      <a:pPr marL="0" marR="0">
                        <a:lnSpc>
                          <a:spcPct val="107000"/>
                        </a:lnSpc>
                        <a:spcAft>
                          <a:spcPts val="800"/>
                        </a:spcAft>
                        <a:buNone/>
                      </a:pPr>
                      <a:r>
                        <a:rPr lang="en-US" sz="600" dirty="0">
                          <a:effectLst/>
                        </a:rPr>
                        <a:t>Increased State Tax Collections from Construction and Equipment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$218,000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$10,886,000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$22,595,000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$17,148,000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$6,153,000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$2,522,000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$4,205,000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767518681"/>
                  </a:ext>
                </a:extLst>
              </a:tr>
              <a:tr h="521316">
                <a:tc>
                  <a:txBody>
                    <a:bodyPr/>
                    <a:lstStyle/>
                    <a:p>
                      <a:pPr marL="0" marR="0">
                        <a:lnSpc>
                          <a:spcPct val="107000"/>
                        </a:lnSpc>
                        <a:spcAft>
                          <a:spcPts val="800"/>
                        </a:spcAft>
                        <a:buNone/>
                      </a:pPr>
                      <a:r>
                        <a:rPr lang="en-US" sz="600" dirty="0">
                          <a:effectLst/>
                        </a:rPr>
                        <a:t>Increased State Tax from Elec. Generation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$179,000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$1,097,000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$1,948,000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$2,601,000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$3,248,000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1580634820"/>
                  </a:ext>
                </a:extLst>
              </a:tr>
              <a:tr h="521316">
                <a:tc>
                  <a:txBody>
                    <a:bodyPr/>
                    <a:lstStyle/>
                    <a:p>
                      <a:pPr marL="0" marR="0">
                        <a:lnSpc>
                          <a:spcPct val="107000"/>
                        </a:lnSpc>
                        <a:spcAft>
                          <a:spcPts val="800"/>
                        </a:spcAft>
                        <a:buNone/>
                      </a:pPr>
                      <a:r>
                        <a:rPr lang="en-US" sz="600" dirty="0">
                          <a:effectLst/>
                        </a:rPr>
                        <a:t>Increased State Tax Collections from Operations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$79,000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$1,952,000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a:effectLst/>
                        </a:rPr>
                        <a:t>$5,457,000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$6,617,000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b"/>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$6,674,000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4140609004"/>
                  </a:ext>
                </a:extLst>
              </a:tr>
              <a:tr h="315582">
                <a:tc>
                  <a:txBody>
                    <a:bodyPr/>
                    <a:lstStyle/>
                    <a:p>
                      <a:pPr marL="0" marR="0">
                        <a:lnSpc>
                          <a:spcPct val="107000"/>
                        </a:lnSpc>
                        <a:spcAft>
                          <a:spcPts val="800"/>
                        </a:spcAft>
                        <a:buNone/>
                      </a:pPr>
                      <a:r>
                        <a:rPr lang="en-US" sz="600" dirty="0">
                          <a:effectLst/>
                        </a:rPr>
                        <a:t>Net Fiscal Impact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$218,000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$10,886,000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-$21,078,000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-$53,462,000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-$88,085,000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-$82,029,000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-$76,631,000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2605630331"/>
                  </a:ext>
                </a:extLst>
              </a:tr>
            </a:tbl>
          </a:graphicData>
        </a:graphic>
      </p:graphicFrame>
      <p:graphicFrame>
        <p:nvGraphicFramePr>
          <p:cNvPr id="8" name="Table 7">
            <a:extLst>
              <a:ext uri="{FF2B5EF4-FFF2-40B4-BE49-F238E27FC236}">
                <a16:creationId xmlns:a16="http://schemas.microsoft.com/office/drawing/2014/main" id="{9E75A1D3-68D3-B4C1-A12E-212AE069C300}"/>
              </a:ext>
            </a:extLst>
          </p:cNvPr>
          <p:cNvGraphicFramePr>
            <a:graphicFrameLocks noGrp="1"/>
          </p:cNvGraphicFramePr>
          <p:nvPr>
            <p:extLst>
              <p:ext uri="{D42A27DB-BD31-4B8C-83A1-F6EECF244321}">
                <p14:modId xmlns:p14="http://schemas.microsoft.com/office/powerpoint/2010/main" val="877712597"/>
              </p:ext>
            </p:extLst>
          </p:nvPr>
        </p:nvGraphicFramePr>
        <p:xfrm>
          <a:off x="1055689" y="3150162"/>
          <a:ext cx="6940546" cy="2656055"/>
        </p:xfrm>
        <a:graphic>
          <a:graphicData uri="http://schemas.openxmlformats.org/drawingml/2006/table">
            <a:tbl>
              <a:tblPr firstRow="1" firstCol="1" bandRow="1">
                <a:tableStyleId>{5C22544A-7EE6-4342-B048-85BDC9FD1C3A}</a:tableStyleId>
              </a:tblPr>
              <a:tblGrid>
                <a:gridCol w="867167">
                  <a:extLst>
                    <a:ext uri="{9D8B030D-6E8A-4147-A177-3AD203B41FA5}">
                      <a16:colId xmlns:a16="http://schemas.microsoft.com/office/drawing/2014/main" val="2678819072"/>
                    </a:ext>
                  </a:extLst>
                </a:gridCol>
                <a:gridCol w="867167">
                  <a:extLst>
                    <a:ext uri="{9D8B030D-6E8A-4147-A177-3AD203B41FA5}">
                      <a16:colId xmlns:a16="http://schemas.microsoft.com/office/drawing/2014/main" val="3054359625"/>
                    </a:ext>
                  </a:extLst>
                </a:gridCol>
                <a:gridCol w="867702">
                  <a:extLst>
                    <a:ext uri="{9D8B030D-6E8A-4147-A177-3AD203B41FA5}">
                      <a16:colId xmlns:a16="http://schemas.microsoft.com/office/drawing/2014/main" val="3278008476"/>
                    </a:ext>
                  </a:extLst>
                </a:gridCol>
                <a:gridCol w="867702">
                  <a:extLst>
                    <a:ext uri="{9D8B030D-6E8A-4147-A177-3AD203B41FA5}">
                      <a16:colId xmlns:a16="http://schemas.microsoft.com/office/drawing/2014/main" val="3224774836"/>
                    </a:ext>
                  </a:extLst>
                </a:gridCol>
                <a:gridCol w="867702">
                  <a:extLst>
                    <a:ext uri="{9D8B030D-6E8A-4147-A177-3AD203B41FA5}">
                      <a16:colId xmlns:a16="http://schemas.microsoft.com/office/drawing/2014/main" val="1494458613"/>
                    </a:ext>
                  </a:extLst>
                </a:gridCol>
                <a:gridCol w="867702">
                  <a:extLst>
                    <a:ext uri="{9D8B030D-6E8A-4147-A177-3AD203B41FA5}">
                      <a16:colId xmlns:a16="http://schemas.microsoft.com/office/drawing/2014/main" val="2399633666"/>
                    </a:ext>
                  </a:extLst>
                </a:gridCol>
                <a:gridCol w="867702">
                  <a:extLst>
                    <a:ext uri="{9D8B030D-6E8A-4147-A177-3AD203B41FA5}">
                      <a16:colId xmlns:a16="http://schemas.microsoft.com/office/drawing/2014/main" val="4202816721"/>
                    </a:ext>
                  </a:extLst>
                </a:gridCol>
                <a:gridCol w="867702">
                  <a:extLst>
                    <a:ext uri="{9D8B030D-6E8A-4147-A177-3AD203B41FA5}">
                      <a16:colId xmlns:a16="http://schemas.microsoft.com/office/drawing/2014/main" val="250724079"/>
                    </a:ext>
                  </a:extLst>
                </a:gridCol>
              </a:tblGrid>
              <a:tr h="136389">
                <a:tc>
                  <a:txBody>
                    <a:bodyPr/>
                    <a:lstStyle/>
                    <a:p>
                      <a:pPr marL="0" marR="0">
                        <a:lnSpc>
                          <a:spcPct val="107000"/>
                        </a:lnSpc>
                        <a:spcAft>
                          <a:spcPts val="80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2018</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2019</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2021</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2022</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2023</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2024</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1540316579"/>
                  </a:ext>
                </a:extLst>
              </a:tr>
              <a:tr h="302006">
                <a:tc>
                  <a:txBody>
                    <a:bodyPr/>
                    <a:lstStyle/>
                    <a:p>
                      <a:pPr marL="0" marR="0">
                        <a:lnSpc>
                          <a:spcPct val="107000"/>
                        </a:lnSpc>
                        <a:spcAft>
                          <a:spcPts val="800"/>
                        </a:spcAft>
                        <a:buNone/>
                      </a:pPr>
                      <a:r>
                        <a:rPr lang="en-US" sz="600" dirty="0">
                          <a:effectLst/>
                        </a:rPr>
                        <a:t>Forgone State Tax Revenue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-$101,613,000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-$97,796,000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-$98,891,000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-$93,601,000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-$98,316,000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-$85,458,000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-$68,674,000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nchor="ctr"/>
                </a:tc>
                <a:extLst>
                  <a:ext uri="{0D108BD9-81ED-4DB2-BD59-A6C34878D82A}">
                    <a16:rowId xmlns:a16="http://schemas.microsoft.com/office/drawing/2014/main" val="2732962500"/>
                  </a:ext>
                </a:extLst>
              </a:tr>
              <a:tr h="882326">
                <a:tc>
                  <a:txBody>
                    <a:bodyPr/>
                    <a:lstStyle/>
                    <a:p>
                      <a:pPr marL="0" marR="0">
                        <a:lnSpc>
                          <a:spcPct val="107000"/>
                        </a:lnSpc>
                        <a:spcAft>
                          <a:spcPts val="800"/>
                        </a:spcAft>
                        <a:buNone/>
                      </a:pPr>
                      <a:r>
                        <a:rPr lang="en-US" sz="600" dirty="0">
                          <a:effectLst/>
                        </a:rPr>
                        <a:t>Increased State Tax Collections from Construction and Equipment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$358,000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$137,000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$919,000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$1,064,000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924287819"/>
                  </a:ext>
                </a:extLst>
              </a:tr>
              <a:tr h="495447">
                <a:tc>
                  <a:txBody>
                    <a:bodyPr/>
                    <a:lstStyle/>
                    <a:p>
                      <a:pPr marL="0" marR="0">
                        <a:lnSpc>
                          <a:spcPct val="107000"/>
                        </a:lnSpc>
                        <a:spcAft>
                          <a:spcPts val="800"/>
                        </a:spcAft>
                        <a:buNone/>
                      </a:pPr>
                      <a:r>
                        <a:rPr lang="en-US" sz="600" dirty="0">
                          <a:effectLst/>
                        </a:rPr>
                        <a:t>Increased State Tax from Elec. Generation</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$3,529,000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$4,277,000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$7,188,000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$5,812,000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$5,205,000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$5,601,000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$5,850,000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2361306904"/>
                  </a:ext>
                </a:extLst>
              </a:tr>
              <a:tr h="495447">
                <a:tc>
                  <a:txBody>
                    <a:bodyPr/>
                    <a:lstStyle/>
                    <a:p>
                      <a:pPr marL="0" marR="0">
                        <a:lnSpc>
                          <a:spcPct val="107000"/>
                        </a:lnSpc>
                        <a:spcAft>
                          <a:spcPts val="800"/>
                        </a:spcAft>
                        <a:buNone/>
                      </a:pPr>
                      <a:r>
                        <a:rPr lang="en-US" sz="600" dirty="0">
                          <a:effectLst/>
                        </a:rPr>
                        <a:t>Increased State Tax Collections from Operations</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$7,020,000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$7,517,000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$6,467,000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$7,779,000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$8,035,000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$8,852,000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$8,897,000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3150233980"/>
                  </a:ext>
                </a:extLst>
              </a:tr>
              <a:tr h="302006">
                <a:tc>
                  <a:txBody>
                    <a:bodyPr/>
                    <a:lstStyle/>
                    <a:p>
                      <a:pPr marL="0" marR="0">
                        <a:lnSpc>
                          <a:spcPct val="107000"/>
                        </a:lnSpc>
                        <a:spcAft>
                          <a:spcPts val="800"/>
                        </a:spcAft>
                        <a:buNone/>
                      </a:pPr>
                      <a:r>
                        <a:rPr lang="en-US" sz="600" dirty="0">
                          <a:effectLst/>
                        </a:rPr>
                        <a:t>Net Fiscal Impact</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-$90,706,000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-$85,865,000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-$84,317,000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-$78,946,000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a:effectLst/>
                        </a:rPr>
                        <a:t> </a:t>
                      </a:r>
                    </a:p>
                    <a:p>
                      <a:pPr marL="0" marR="0" algn="ctr">
                        <a:lnSpc>
                          <a:spcPct val="107000"/>
                        </a:lnSpc>
                        <a:spcAft>
                          <a:spcPts val="800"/>
                        </a:spcAft>
                        <a:buNone/>
                      </a:pPr>
                      <a:r>
                        <a:rPr lang="en-US" sz="600">
                          <a:effectLst/>
                        </a:rPr>
                        <a:t>-$85,076,000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-$71,005,000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tc>
                  <a:txBody>
                    <a:bodyPr/>
                    <a:lstStyle/>
                    <a:p>
                      <a:pPr marL="0" marR="0" algn="ctr">
                        <a:lnSpc>
                          <a:spcPct val="107000"/>
                        </a:lnSpc>
                        <a:spcAft>
                          <a:spcPts val="800"/>
                        </a:spcAft>
                        <a:buNone/>
                      </a:pPr>
                      <a:r>
                        <a:rPr lang="en-US" sz="600" dirty="0">
                          <a:effectLst/>
                        </a:rPr>
                        <a:t> </a:t>
                      </a:r>
                    </a:p>
                    <a:p>
                      <a:pPr marL="0" marR="0" algn="ctr">
                        <a:lnSpc>
                          <a:spcPct val="107000"/>
                        </a:lnSpc>
                        <a:spcAft>
                          <a:spcPts val="800"/>
                        </a:spcAft>
                        <a:buNone/>
                      </a:pPr>
                      <a:r>
                        <a:rPr lang="en-US" sz="600" dirty="0">
                          <a:effectLst/>
                        </a:rPr>
                        <a:t>-$53,927,000</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66726" marR="66726" marT="0" marB="0"/>
                </a:tc>
                <a:extLst>
                  <a:ext uri="{0D108BD9-81ED-4DB2-BD59-A6C34878D82A}">
                    <a16:rowId xmlns:a16="http://schemas.microsoft.com/office/drawing/2014/main" val="1268245906"/>
                  </a:ext>
                </a:extLst>
              </a:tr>
            </a:tbl>
          </a:graphicData>
        </a:graphic>
      </p:graphicFrame>
    </p:spTree>
    <p:extLst>
      <p:ext uri="{BB962C8B-B14F-4D97-AF65-F5344CB8AC3E}">
        <p14:creationId xmlns:p14="http://schemas.microsoft.com/office/powerpoint/2010/main" val="36929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1317B-5219-E25D-1CF1-45248AEA9A4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6A4DAD0-6C15-ADBC-7BC7-F9D0D29AECC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EE59453-668E-4F9D-ACF2-73DE1B23C65E}" type="slidenum">
              <a:rPr kumimoji="0" lang="en-US"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BBCA2E58-648B-060E-F636-07B43A44BAE5}"/>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90502874-042D-A130-4DD9-7E5CC61F41BC}"/>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rial" panose="020B0604020202020204"/>
              <a:ea typeface="+mj-ea"/>
              <a:cs typeface="+mj-cs"/>
            </a:endParaRPr>
          </a:p>
        </p:txBody>
      </p:sp>
      <p:sp>
        <p:nvSpPr>
          <p:cNvPr id="2" name="Title 6">
            <a:extLst>
              <a:ext uri="{FF2B5EF4-FFF2-40B4-BE49-F238E27FC236}">
                <a16:creationId xmlns:a16="http://schemas.microsoft.com/office/drawing/2014/main" id="{13470C8A-4BF2-4624-D8D4-C201B05C73A7}"/>
              </a:ext>
            </a:extLst>
          </p:cNvPr>
          <p:cNvSpPr txBox="1">
            <a:spLocks noGrp="1"/>
          </p:cNvSpPr>
          <p:nvPr>
            <p:ph type="title" idx="4294967295"/>
          </p:nvPr>
        </p:nvSpPr>
        <p:spPr>
          <a:xfrm>
            <a:off x="379099" y="173474"/>
            <a:ext cx="5013287" cy="2462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srgbClr val="C00000"/>
                </a:solidFill>
                <a:effectLst/>
                <a:uLnTx/>
                <a:uFillTx/>
                <a:latin typeface="+mn-lt"/>
                <a:ea typeface="+mn-ea"/>
                <a:cs typeface="+mn-cs"/>
              </a:rPr>
              <a:t>Table 1.</a:t>
            </a:r>
          </a:p>
        </p:txBody>
      </p:sp>
      <p:graphicFrame>
        <p:nvGraphicFramePr>
          <p:cNvPr id="7" name="Table 6">
            <a:extLst>
              <a:ext uri="{FF2B5EF4-FFF2-40B4-BE49-F238E27FC236}">
                <a16:creationId xmlns:a16="http://schemas.microsoft.com/office/drawing/2014/main" id="{9F894CBF-B0A9-D2B3-6DB6-B6916FD64394}"/>
              </a:ext>
            </a:extLst>
          </p:cNvPr>
          <p:cNvGraphicFramePr>
            <a:graphicFrameLocks noGrp="1"/>
          </p:cNvGraphicFramePr>
          <p:nvPr>
            <p:extLst>
              <p:ext uri="{D42A27DB-BD31-4B8C-83A1-F6EECF244321}">
                <p14:modId xmlns:p14="http://schemas.microsoft.com/office/powerpoint/2010/main" val="2965662081"/>
              </p:ext>
            </p:extLst>
          </p:nvPr>
        </p:nvGraphicFramePr>
        <p:xfrm>
          <a:off x="1793790" y="296584"/>
          <a:ext cx="3711660" cy="5520016"/>
        </p:xfrm>
        <a:graphic>
          <a:graphicData uri="http://schemas.openxmlformats.org/drawingml/2006/table">
            <a:tbl>
              <a:tblPr firstRow="1" firstCol="1" bandRow="1">
                <a:tableStyleId>{5C22544A-7EE6-4342-B048-85BDC9FD1C3A}</a:tableStyleId>
              </a:tblPr>
              <a:tblGrid>
                <a:gridCol w="1328025">
                  <a:extLst>
                    <a:ext uri="{9D8B030D-6E8A-4147-A177-3AD203B41FA5}">
                      <a16:colId xmlns:a16="http://schemas.microsoft.com/office/drawing/2014/main" val="4060580982"/>
                    </a:ext>
                  </a:extLst>
                </a:gridCol>
                <a:gridCol w="2383635">
                  <a:extLst>
                    <a:ext uri="{9D8B030D-6E8A-4147-A177-3AD203B41FA5}">
                      <a16:colId xmlns:a16="http://schemas.microsoft.com/office/drawing/2014/main" val="206076595"/>
                    </a:ext>
                  </a:extLst>
                </a:gridCol>
              </a:tblGrid>
              <a:tr h="84895">
                <a:tc>
                  <a:txBody>
                    <a:bodyPr/>
                    <a:lstStyle/>
                    <a:p>
                      <a:pPr marL="0" marR="0">
                        <a:lnSpc>
                          <a:spcPct val="107000"/>
                        </a:lnSpc>
                        <a:spcAft>
                          <a:spcPts val="100"/>
                        </a:spcAft>
                        <a:buNone/>
                      </a:pPr>
                      <a:r>
                        <a:rPr lang="en-US" sz="500">
                          <a:effectLst/>
                        </a:rPr>
                        <a:t>Requirement/Feature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nchor="b"/>
                </a:tc>
                <a:tc>
                  <a:txBody>
                    <a:bodyPr/>
                    <a:lstStyle/>
                    <a:p>
                      <a:pPr marL="0" marR="0" algn="ctr">
                        <a:lnSpc>
                          <a:spcPct val="107000"/>
                        </a:lnSpc>
                        <a:spcAft>
                          <a:spcPts val="100"/>
                        </a:spcAft>
                        <a:buNone/>
                      </a:pPr>
                      <a:r>
                        <a:rPr lang="en-US" sz="500">
                          <a:effectLst/>
                        </a:rPr>
                        <a:t>Details (2025)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nchor="b"/>
                </a:tc>
                <a:extLst>
                  <a:ext uri="{0D108BD9-81ED-4DB2-BD59-A6C34878D82A}">
                    <a16:rowId xmlns:a16="http://schemas.microsoft.com/office/drawing/2014/main" val="4101244409"/>
                  </a:ext>
                </a:extLst>
              </a:tr>
              <a:tr h="289886">
                <a:tc>
                  <a:txBody>
                    <a:bodyPr/>
                    <a:lstStyle/>
                    <a:p>
                      <a:pPr marL="0" marR="0">
                        <a:lnSpc>
                          <a:spcPct val="107000"/>
                        </a:lnSpc>
                        <a:spcBef>
                          <a:spcPts val="300"/>
                        </a:spcBef>
                        <a:spcAft>
                          <a:spcPts val="300"/>
                        </a:spcAft>
                        <a:buNone/>
                      </a:pPr>
                      <a:r>
                        <a:rPr lang="en-US" sz="500">
                          <a:effectLst/>
                        </a:rPr>
                        <a:t>Eligible Purchases (Exempted Items)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tc>
                <a:tc>
                  <a:txBody>
                    <a:bodyPr/>
                    <a:lstStyle/>
                    <a:p>
                      <a:pPr marL="0" marR="0">
                        <a:lnSpc>
                          <a:spcPct val="107000"/>
                        </a:lnSpc>
                        <a:spcBef>
                          <a:spcPts val="300"/>
                        </a:spcBef>
                        <a:spcAft>
                          <a:spcPts val="300"/>
                        </a:spcAft>
                        <a:buNone/>
                      </a:pPr>
                      <a:r>
                        <a:rPr lang="en-US" sz="500">
                          <a:effectLst/>
                        </a:rPr>
                        <a:t>- Computer equipment and hardware (servers, cooling, power infrastructure, racks, etc.)</a:t>
                      </a:r>
                      <a:br>
                        <a:rPr lang="en-US" sz="500">
                          <a:effectLst/>
                        </a:rPr>
                      </a:br>
                      <a:r>
                        <a:rPr lang="en-US" sz="500">
                          <a:effectLst/>
                        </a:rPr>
                        <a:t>- Computer software (including upgrades and replacements)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nchor="ctr"/>
                </a:tc>
                <a:extLst>
                  <a:ext uri="{0D108BD9-81ED-4DB2-BD59-A6C34878D82A}">
                    <a16:rowId xmlns:a16="http://schemas.microsoft.com/office/drawing/2014/main" val="2785138439"/>
                  </a:ext>
                </a:extLst>
              </a:tr>
              <a:tr h="191811">
                <a:tc>
                  <a:txBody>
                    <a:bodyPr/>
                    <a:lstStyle/>
                    <a:p>
                      <a:pPr marL="0" marR="0">
                        <a:lnSpc>
                          <a:spcPct val="107000"/>
                        </a:lnSpc>
                        <a:spcBef>
                          <a:spcPts val="300"/>
                        </a:spcBef>
                        <a:spcAft>
                          <a:spcPts val="300"/>
                        </a:spcAft>
                        <a:buNone/>
                      </a:pPr>
                      <a:r>
                        <a:rPr lang="en-US" sz="500">
                          <a:effectLst/>
                        </a:rPr>
                        <a:t>Exemption Mechanism</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tc>
                <a:tc>
                  <a:txBody>
                    <a:bodyPr/>
                    <a:lstStyle/>
                    <a:p>
                      <a:pPr marL="0" marR="0">
                        <a:lnSpc>
                          <a:spcPct val="107000"/>
                        </a:lnSpc>
                        <a:spcBef>
                          <a:spcPts val="300"/>
                        </a:spcBef>
                        <a:spcAft>
                          <a:spcPts val="300"/>
                        </a:spcAft>
                        <a:buNone/>
                      </a:pPr>
                      <a:r>
                        <a:rPr lang="en-US" sz="500">
                          <a:effectLst/>
                        </a:rPr>
                        <a:t>- Sales tax is paid at purchase and then refunded under the Minnesota refund process.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nchor="ctr"/>
                </a:tc>
                <a:extLst>
                  <a:ext uri="{0D108BD9-81ED-4DB2-BD59-A6C34878D82A}">
                    <a16:rowId xmlns:a16="http://schemas.microsoft.com/office/drawing/2014/main" val="3083104270"/>
                  </a:ext>
                </a:extLst>
              </a:tr>
              <a:tr h="967410">
                <a:tc>
                  <a:txBody>
                    <a:bodyPr/>
                    <a:lstStyle/>
                    <a:p>
                      <a:pPr marL="0" marR="0">
                        <a:lnSpc>
                          <a:spcPct val="107000"/>
                        </a:lnSpc>
                        <a:spcBef>
                          <a:spcPts val="300"/>
                        </a:spcBef>
                        <a:spcAft>
                          <a:spcPts val="300"/>
                        </a:spcAft>
                        <a:buNone/>
                      </a:pPr>
                      <a:r>
                        <a:rPr lang="en-US" sz="500">
                          <a:effectLst/>
                        </a:rPr>
                        <a:t>Facilities That Qualify</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tc>
                <a:tc>
                  <a:txBody>
                    <a:bodyPr/>
                    <a:lstStyle/>
                    <a:p>
                      <a:pPr marL="0" marR="0">
                        <a:lnSpc>
                          <a:spcPct val="107000"/>
                        </a:lnSpc>
                        <a:spcBef>
                          <a:spcPts val="300"/>
                        </a:spcBef>
                        <a:spcAft>
                          <a:spcPts val="300"/>
                        </a:spcAft>
                        <a:buNone/>
                      </a:pPr>
                      <a:r>
                        <a:rPr lang="en-US" sz="500">
                          <a:effectLst/>
                        </a:rPr>
                        <a:t>- New data centers: at least 25,000 sq ft in one or more buildings on a single or contiguous parcel; at least $30 million in construction + equipment + software investment within 48 months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Refurbished data centers: at least 25,000 sq ft rebuilt or modified; at least $50 million in investment into refurbishment + equipment/software within 24 months; the data center must have: uninterruptible power supplies or generator backup (or both), fire-suppression/prevention systems, and enhanced security</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nchor="ctr"/>
                </a:tc>
                <a:extLst>
                  <a:ext uri="{0D108BD9-81ED-4DB2-BD59-A6C34878D82A}">
                    <a16:rowId xmlns:a16="http://schemas.microsoft.com/office/drawing/2014/main" val="4104750553"/>
                  </a:ext>
                </a:extLst>
              </a:tr>
              <a:tr h="3986014">
                <a:tc>
                  <a:txBody>
                    <a:bodyPr/>
                    <a:lstStyle/>
                    <a:p>
                      <a:pPr marL="0" marR="0">
                        <a:lnSpc>
                          <a:spcPct val="107000"/>
                        </a:lnSpc>
                        <a:spcBef>
                          <a:spcPts val="300"/>
                        </a:spcBef>
                        <a:spcAft>
                          <a:spcPts val="300"/>
                        </a:spcAft>
                        <a:buNone/>
                      </a:pPr>
                      <a:r>
                        <a:rPr lang="en-US" sz="500">
                          <a:effectLst/>
                        </a:rPr>
                        <a:t>New “Large-Scale Data Center” Category (2025)</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Duration of Exemption (Tax-free window)</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Electricity Treatment (2025)</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Sustainability, Environmental &amp; Labor Requirements (2025)</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Sunset / Expiration of Program</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 </a:t>
                      </a:r>
                    </a:p>
                    <a:p>
                      <a:pPr marL="0" marR="0">
                        <a:lnSpc>
                          <a:spcPct val="107000"/>
                        </a:lnSpc>
                        <a:spcBef>
                          <a:spcPts val="300"/>
                        </a:spcBef>
                        <a:spcAft>
                          <a:spcPts val="300"/>
                        </a:spcAft>
                        <a:buNone/>
                      </a:pPr>
                      <a:r>
                        <a:rPr lang="en-US" sz="500">
                          <a:effectLst/>
                        </a:rPr>
                        <a:t>Administration / Certification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tc>
                <a:tc>
                  <a:txBody>
                    <a:bodyPr/>
                    <a:lstStyle/>
                    <a:p>
                      <a:pPr marL="0" marR="0">
                        <a:lnSpc>
                          <a:spcPct val="107000"/>
                        </a:lnSpc>
                        <a:spcBef>
                          <a:spcPts val="300"/>
                        </a:spcBef>
                        <a:spcAft>
                          <a:spcPts val="300"/>
                        </a:spcAft>
                        <a:buNone/>
                      </a:pPr>
                      <a:r>
                        <a:rPr lang="en-US" sz="500" dirty="0">
                          <a:effectLst/>
                        </a:rPr>
                        <a:t>As of June 30, 2025, Minnesota recognizes a new class: “qualified large-scale data centers”. To qualify: at least 25,000 sq ft (one or more buildings connected by fiber), and a collective investment of at least $250 million (construction/refurbishment + IT equipment + software) by the facility and its tenants within a 60-month period beginning after June 30, 2025.</a:t>
                      </a:r>
                    </a:p>
                    <a:p>
                      <a:pPr marL="0" marR="0">
                        <a:lnSpc>
                          <a:spcPct val="107000"/>
                        </a:lnSpc>
                        <a:spcBef>
                          <a:spcPts val="300"/>
                        </a:spcBef>
                        <a:spcAft>
                          <a:spcPts val="300"/>
                        </a:spcAft>
                        <a:buNone/>
                      </a:pPr>
                      <a:r>
                        <a:rPr lang="en-US" sz="500" dirty="0">
                          <a:effectLst/>
                        </a:rPr>
                        <a:t> </a:t>
                      </a:r>
                    </a:p>
                    <a:p>
                      <a:pPr marL="0" marR="0">
                        <a:lnSpc>
                          <a:spcPct val="107000"/>
                        </a:lnSpc>
                        <a:spcBef>
                          <a:spcPts val="300"/>
                        </a:spcBef>
                        <a:spcAft>
                          <a:spcPts val="300"/>
                        </a:spcAft>
                        <a:buNone/>
                      </a:pPr>
                      <a:r>
                        <a:rPr lang="en-US" sz="500" dirty="0">
                          <a:effectLst/>
                        </a:rPr>
                        <a:t>Beginning in 2025, qualified data centers (new, refurbished, or large-scale) may claim the sales-tax exemption for 35 years after the first qualifying purchase.</a:t>
                      </a:r>
                    </a:p>
                    <a:p>
                      <a:pPr marL="0" marR="0">
                        <a:lnSpc>
                          <a:spcPct val="107000"/>
                        </a:lnSpc>
                        <a:spcBef>
                          <a:spcPts val="300"/>
                        </a:spcBef>
                        <a:spcAft>
                          <a:spcPts val="300"/>
                        </a:spcAft>
                        <a:buNone/>
                      </a:pPr>
                      <a:r>
                        <a:rPr lang="en-US" sz="500" dirty="0">
                          <a:effectLst/>
                        </a:rPr>
                        <a:t> </a:t>
                      </a:r>
                    </a:p>
                    <a:p>
                      <a:pPr marL="0" marR="0">
                        <a:lnSpc>
                          <a:spcPct val="107000"/>
                        </a:lnSpc>
                        <a:spcBef>
                          <a:spcPts val="300"/>
                        </a:spcBef>
                        <a:spcAft>
                          <a:spcPts val="300"/>
                        </a:spcAft>
                        <a:buNone/>
                      </a:pPr>
                      <a:r>
                        <a:rPr lang="en-US" sz="500" dirty="0">
                          <a:effectLst/>
                        </a:rPr>
                        <a:t>The law repealed the sales and use tax exemption for electricity used or consumed by data centers. Starting July 1, 2025, electricity is no longer exempt.</a:t>
                      </a:r>
                    </a:p>
                    <a:p>
                      <a:pPr marL="0" marR="0">
                        <a:lnSpc>
                          <a:spcPct val="107000"/>
                        </a:lnSpc>
                        <a:spcBef>
                          <a:spcPts val="300"/>
                        </a:spcBef>
                        <a:spcAft>
                          <a:spcPts val="300"/>
                        </a:spcAft>
                        <a:buNone/>
                      </a:pPr>
                      <a:r>
                        <a:rPr lang="en-US" sz="500" dirty="0">
                          <a:effectLst/>
                        </a:rPr>
                        <a:t> </a:t>
                      </a:r>
                    </a:p>
                    <a:p>
                      <a:pPr marL="0" marR="0">
                        <a:lnSpc>
                          <a:spcPct val="107000"/>
                        </a:lnSpc>
                        <a:spcBef>
                          <a:spcPts val="300"/>
                        </a:spcBef>
                        <a:spcAft>
                          <a:spcPts val="300"/>
                        </a:spcAft>
                        <a:buNone/>
                      </a:pPr>
                      <a:r>
                        <a:rPr lang="en-US" sz="500" dirty="0">
                          <a:effectLst/>
                        </a:rPr>
                        <a:t>For large-scale data centers: within three years of being placed in service, the facility must be certified under one or more specified sustainable-design or green-building standards. If it fails to meet that requirement, the data center must repay the tax exemptions.</a:t>
                      </a:r>
                    </a:p>
                    <a:p>
                      <a:pPr marL="0" marR="0">
                        <a:lnSpc>
                          <a:spcPct val="107000"/>
                        </a:lnSpc>
                        <a:spcBef>
                          <a:spcPts val="300"/>
                        </a:spcBef>
                        <a:spcAft>
                          <a:spcPts val="300"/>
                        </a:spcAft>
                        <a:buNone/>
                      </a:pPr>
                      <a:r>
                        <a:rPr lang="en-US" sz="500" dirty="0">
                          <a:effectLst/>
                        </a:rPr>
                        <a:t> </a:t>
                      </a:r>
                    </a:p>
                    <a:p>
                      <a:pPr marL="0" marR="0">
                        <a:lnSpc>
                          <a:spcPct val="107000"/>
                        </a:lnSpc>
                        <a:spcBef>
                          <a:spcPts val="300"/>
                        </a:spcBef>
                        <a:spcAft>
                          <a:spcPts val="300"/>
                        </a:spcAft>
                        <a:buNone/>
                      </a:pPr>
                      <a:r>
                        <a:rPr lang="en-US" sz="500" dirty="0">
                          <a:effectLst/>
                        </a:rPr>
                        <a:t>The previous statutory sunset of July 1, 2042 was extended. The exemption lasts 35 years from first qualifying purchase. Data centers certified before July 1, 2042 may continue for up to 35 years.</a:t>
                      </a:r>
                    </a:p>
                    <a:p>
                      <a:pPr marL="0" marR="0">
                        <a:lnSpc>
                          <a:spcPct val="107000"/>
                        </a:lnSpc>
                        <a:spcBef>
                          <a:spcPts val="300"/>
                        </a:spcBef>
                        <a:spcAft>
                          <a:spcPts val="300"/>
                        </a:spcAft>
                        <a:buNone/>
                      </a:pPr>
                      <a:r>
                        <a:rPr lang="en-US" sz="500" dirty="0">
                          <a:effectLst/>
                        </a:rPr>
                        <a:t> </a:t>
                      </a:r>
                    </a:p>
                    <a:p>
                      <a:pPr marL="0" marR="0">
                        <a:lnSpc>
                          <a:spcPct val="107000"/>
                        </a:lnSpc>
                        <a:spcBef>
                          <a:spcPts val="300"/>
                        </a:spcBef>
                        <a:spcAft>
                          <a:spcPts val="300"/>
                        </a:spcAft>
                        <a:buNone/>
                      </a:pPr>
                      <a:r>
                        <a:rPr lang="en-US" sz="500" dirty="0">
                          <a:effectLst/>
                        </a:rPr>
                        <a:t>Qualifying data centers must be certified by the Minnesota DEED.</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4187" marR="34187" marT="0" marB="0" anchor="ctr"/>
                </a:tc>
                <a:extLst>
                  <a:ext uri="{0D108BD9-81ED-4DB2-BD59-A6C34878D82A}">
                    <a16:rowId xmlns:a16="http://schemas.microsoft.com/office/drawing/2014/main" val="1492938993"/>
                  </a:ext>
                </a:extLst>
              </a:tr>
            </a:tbl>
          </a:graphicData>
        </a:graphic>
      </p:graphicFrame>
    </p:spTree>
    <p:extLst>
      <p:ext uri="{BB962C8B-B14F-4D97-AF65-F5344CB8AC3E}">
        <p14:creationId xmlns:p14="http://schemas.microsoft.com/office/powerpoint/2010/main" val="330245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06365-697B-0BC6-2BE3-B8AC66321C1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5C1A9C-34D2-888B-F4A3-57169D7702AE}"/>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4</a:t>
            </a:fld>
            <a:endParaRPr lang="en-US" dirty="0"/>
          </a:p>
        </p:txBody>
      </p:sp>
      <p:sp>
        <p:nvSpPr>
          <p:cNvPr id="5" name="Rectangle 4">
            <a:extLst>
              <a:ext uri="{FF2B5EF4-FFF2-40B4-BE49-F238E27FC236}">
                <a16:creationId xmlns:a16="http://schemas.microsoft.com/office/drawing/2014/main" id="{28CE7BB1-EDC9-FC8B-88D0-E14DE5F8F80C}"/>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F9E9E9BE-4B20-AAC8-F67B-5294740A6D92}"/>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4D5DF4B8-F08C-5089-8EEA-AC934B865CE1}"/>
              </a:ext>
            </a:extLst>
          </p:cNvPr>
          <p:cNvSpPr txBox="1">
            <a:spLocks noGrp="1"/>
          </p:cNvSpPr>
          <p:nvPr>
            <p:ph type="title" idx="4294967295"/>
          </p:nvPr>
        </p:nvSpPr>
        <p:spPr>
          <a:xfrm>
            <a:off x="281569" y="533157"/>
            <a:ext cx="881152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mj-lt"/>
                <a:ea typeface="Microsoft YaHei UI" panose="020B0503020204020204" pitchFamily="34" charset="-122"/>
                <a:cs typeface="Times New Roman" panose="02020603050405020304" pitchFamily="18" charset="0"/>
              </a:rPr>
              <a:t>Data For the Study Was Derived From </a:t>
            </a:r>
            <a:endParaRPr kumimoji="0" lang="en-US" sz="3200" b="1" i="0" u="none" strike="noStrike" kern="1200" cap="none" spc="0" normalizeH="0" baseline="0" noProof="0" dirty="0">
              <a:ln>
                <a:noFill/>
              </a:ln>
              <a:solidFill>
                <a:srgbClr val="C00000"/>
              </a:solidFill>
              <a:effectLst/>
              <a:uLnTx/>
              <a:uFillTx/>
              <a:latin typeface="+mj-lt"/>
              <a:ea typeface="Microsoft YaHei UI" panose="020B0503020204020204" pitchFamily="34" charset="-122"/>
              <a:cs typeface="+mn-cs"/>
            </a:endParaRPr>
          </a:p>
        </p:txBody>
      </p:sp>
      <p:sp>
        <p:nvSpPr>
          <p:cNvPr id="8" name="TextBox 7">
            <a:extLst>
              <a:ext uri="{FF2B5EF4-FFF2-40B4-BE49-F238E27FC236}">
                <a16:creationId xmlns:a16="http://schemas.microsoft.com/office/drawing/2014/main" id="{B4B45EE0-8D34-948F-3542-3F99DB5F44ED}"/>
              </a:ext>
            </a:extLst>
          </p:cNvPr>
          <p:cNvSpPr txBox="1"/>
          <p:nvPr/>
        </p:nvSpPr>
        <p:spPr>
          <a:xfrm>
            <a:off x="589619" y="1640325"/>
            <a:ext cx="7811429"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latin typeface="+mj-lt"/>
                <a:ea typeface="Microsoft YaHei UI" panose="020B0503020204020204" pitchFamily="34" charset="-122"/>
              </a:rPr>
              <a:t>Minnesota DEED Application Records</a:t>
            </a:r>
          </a:p>
        </p:txBody>
      </p:sp>
      <p:sp>
        <p:nvSpPr>
          <p:cNvPr id="9" name="TextBox 8">
            <a:extLst>
              <a:ext uri="{FF2B5EF4-FFF2-40B4-BE49-F238E27FC236}">
                <a16:creationId xmlns:a16="http://schemas.microsoft.com/office/drawing/2014/main" id="{61593E66-98A0-67FB-1AA8-0F7BDAA05749}"/>
              </a:ext>
            </a:extLst>
          </p:cNvPr>
          <p:cNvSpPr txBox="1"/>
          <p:nvPr/>
        </p:nvSpPr>
        <p:spPr>
          <a:xfrm>
            <a:off x="589619" y="2430767"/>
            <a:ext cx="7811429"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latin typeface="+mj-lt"/>
                <a:ea typeface="Microsoft YaHei UI" panose="020B0503020204020204" pitchFamily="34" charset="-122"/>
              </a:rPr>
              <a:t>Minnesota DOR </a:t>
            </a:r>
          </a:p>
        </p:txBody>
      </p:sp>
      <p:sp>
        <p:nvSpPr>
          <p:cNvPr id="10" name="TextBox 9">
            <a:extLst>
              <a:ext uri="{FF2B5EF4-FFF2-40B4-BE49-F238E27FC236}">
                <a16:creationId xmlns:a16="http://schemas.microsoft.com/office/drawing/2014/main" id="{AC04A134-A72A-030E-E2B4-A2AD247A4892}"/>
              </a:ext>
            </a:extLst>
          </p:cNvPr>
          <p:cNvSpPr txBox="1"/>
          <p:nvPr/>
        </p:nvSpPr>
        <p:spPr>
          <a:xfrm>
            <a:off x="589619" y="3247061"/>
            <a:ext cx="7811429"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err="1">
                <a:latin typeface="+mj-lt"/>
                <a:ea typeface="Microsoft YaHei UI" panose="020B0503020204020204" pitchFamily="34" charset="-122"/>
              </a:rPr>
              <a:t>Aterio</a:t>
            </a:r>
            <a:r>
              <a:rPr lang="en-US" sz="2400" b="1" dirty="0">
                <a:latin typeface="+mj-lt"/>
                <a:ea typeface="Microsoft YaHei UI" panose="020B0503020204020204" pitchFamily="34" charset="-122"/>
              </a:rPr>
              <a:t> Consulting </a:t>
            </a:r>
          </a:p>
        </p:txBody>
      </p:sp>
      <p:sp>
        <p:nvSpPr>
          <p:cNvPr id="2" name="TextBox 1">
            <a:extLst>
              <a:ext uri="{FF2B5EF4-FFF2-40B4-BE49-F238E27FC236}">
                <a16:creationId xmlns:a16="http://schemas.microsoft.com/office/drawing/2014/main" id="{2E13300E-9625-A0FC-4551-B50A0946EEF9}"/>
              </a:ext>
            </a:extLst>
          </p:cNvPr>
          <p:cNvSpPr txBox="1"/>
          <p:nvPr/>
        </p:nvSpPr>
        <p:spPr>
          <a:xfrm>
            <a:off x="589619" y="4063355"/>
            <a:ext cx="7811429"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latin typeface="+mj-lt"/>
                <a:ea typeface="Microsoft YaHei UI" panose="020B0503020204020204" pitchFamily="34" charset="-122"/>
              </a:rPr>
              <a:t>UGA CVIOG Estimates (Electricity Usage) </a:t>
            </a:r>
          </a:p>
        </p:txBody>
      </p:sp>
      <p:sp>
        <p:nvSpPr>
          <p:cNvPr id="4" name="TextBox 3">
            <a:extLst>
              <a:ext uri="{FF2B5EF4-FFF2-40B4-BE49-F238E27FC236}">
                <a16:creationId xmlns:a16="http://schemas.microsoft.com/office/drawing/2014/main" id="{DD9BE13D-A940-E44B-4CD6-63CAE984E161}"/>
              </a:ext>
            </a:extLst>
          </p:cNvPr>
          <p:cNvSpPr txBox="1"/>
          <p:nvPr/>
        </p:nvSpPr>
        <p:spPr>
          <a:xfrm>
            <a:off x="589619" y="4910970"/>
            <a:ext cx="7811429" cy="461665"/>
          </a:xfrm>
          <a:prstGeom prst="rect">
            <a:avLst/>
          </a:prstGeom>
          <a:noFill/>
        </p:spPr>
        <p:txBody>
          <a:bodyPr wrap="square">
            <a:spAutoFit/>
          </a:bodyPr>
          <a:lstStyle/>
          <a:p>
            <a:pPr marL="342900" indent="-342900">
              <a:buFont typeface="Wingdings" panose="05000000000000000000" pitchFamily="2" charset="2"/>
              <a:buChar char="Ø"/>
            </a:pPr>
            <a:r>
              <a:rPr lang="en-US" sz="2400" b="1" dirty="0">
                <a:latin typeface="+mj-lt"/>
                <a:ea typeface="Microsoft YaHei UI" panose="020B0503020204020204" pitchFamily="34" charset="-122"/>
              </a:rPr>
              <a:t>IMPLAN Estimates (Economics Impacts) </a:t>
            </a:r>
          </a:p>
        </p:txBody>
      </p:sp>
    </p:spTree>
    <p:extLst>
      <p:ext uri="{BB962C8B-B14F-4D97-AF65-F5344CB8AC3E}">
        <p14:creationId xmlns:p14="http://schemas.microsoft.com/office/powerpoint/2010/main" val="22454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E183A-E795-5DF4-4E72-EDAF84391899}"/>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4B3C9E-7379-3987-FA66-689BF8562CCB}"/>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5</a:t>
            </a:fld>
            <a:endParaRPr lang="en-US" dirty="0"/>
          </a:p>
        </p:txBody>
      </p:sp>
      <p:sp>
        <p:nvSpPr>
          <p:cNvPr id="5" name="Rectangle 4">
            <a:extLst>
              <a:ext uri="{FF2B5EF4-FFF2-40B4-BE49-F238E27FC236}">
                <a16:creationId xmlns:a16="http://schemas.microsoft.com/office/drawing/2014/main" id="{70D7208C-E996-BAAD-0FFA-B51C1C8A0BE3}"/>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63F0BF0E-A24F-301F-EB59-0EF28D09B2F0}"/>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5F475062-9D42-F024-4620-50BAB9D356B7}"/>
              </a:ext>
            </a:extLst>
          </p:cNvPr>
          <p:cNvSpPr txBox="1">
            <a:spLocks noGrp="1"/>
          </p:cNvSpPr>
          <p:nvPr>
            <p:ph type="title" idx="4294967295"/>
          </p:nvPr>
        </p:nvSpPr>
        <p:spPr>
          <a:xfrm>
            <a:off x="281569" y="533157"/>
            <a:ext cx="881152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Qualifying New and Refurbished Data Center Projects Between 2011 and 2025</a:t>
            </a:r>
            <a:endParaRPr kumimoji="0" lang="en-US" sz="3200" b="1" i="0" u="none" strike="noStrike" kern="1200" cap="none" spc="0" normalizeH="0" baseline="0" noProof="0" dirty="0">
              <a:ln>
                <a:noFill/>
              </a:ln>
              <a:solidFill>
                <a:srgbClr val="C00000"/>
              </a:solidFill>
              <a:effectLst/>
              <a:uLnTx/>
              <a:uFillTx/>
              <a:latin typeface="+mj-lt"/>
              <a:ea typeface="Microsoft YaHei UI" panose="020B0503020204020204" pitchFamily="34" charset="-122"/>
              <a:cs typeface="+mn-cs"/>
            </a:endParaRPr>
          </a:p>
        </p:txBody>
      </p:sp>
      <p:pic>
        <p:nvPicPr>
          <p:cNvPr id="2" name="Picture 1" descr="Minnesota saw 42 qualifying data center projects approved between 2011 and 2020. Of those, 26 were for the refurbishment of existing data centers and 16 were for construction of new data centers. The majority of those projects were completed between 2012 and 2014.&#10;">
            <a:extLst>
              <a:ext uri="{FF2B5EF4-FFF2-40B4-BE49-F238E27FC236}">
                <a16:creationId xmlns:a16="http://schemas.microsoft.com/office/drawing/2014/main" id="{24BE4844-1ABF-D23F-EB1B-7BDE1563B4B0}"/>
              </a:ext>
            </a:extLst>
          </p:cNvPr>
          <p:cNvPicPr>
            <a:picLocks noChangeAspect="1"/>
          </p:cNvPicPr>
          <p:nvPr/>
        </p:nvPicPr>
        <p:blipFill>
          <a:blip r:embed="rId2"/>
          <a:stretch>
            <a:fillRect/>
          </a:stretch>
        </p:blipFill>
        <p:spPr>
          <a:xfrm>
            <a:off x="438721" y="902489"/>
            <a:ext cx="8266555" cy="4970288"/>
          </a:xfrm>
          <a:prstGeom prst="rect">
            <a:avLst/>
          </a:prstGeom>
        </p:spPr>
      </p:pic>
      <p:sp>
        <p:nvSpPr>
          <p:cNvPr id="4" name="TextBox 3">
            <a:extLst>
              <a:ext uri="{FF2B5EF4-FFF2-40B4-BE49-F238E27FC236}">
                <a16:creationId xmlns:a16="http://schemas.microsoft.com/office/drawing/2014/main" id="{3A7F3C1C-AF2A-D8B7-7ACC-39B38CC70CD0}"/>
              </a:ext>
              <a:ext uri="{C183D7F6-B498-43B3-948B-1728B52AA6E4}">
                <adec:decorative xmlns:adec="http://schemas.microsoft.com/office/drawing/2017/decorative" val="1"/>
              </a:ext>
            </a:extLst>
          </p:cNvPr>
          <p:cNvSpPr txBox="1"/>
          <p:nvPr/>
        </p:nvSpPr>
        <p:spPr>
          <a:xfrm>
            <a:off x="3333438" y="1897640"/>
            <a:ext cx="3434578" cy="276999"/>
          </a:xfrm>
          <a:prstGeom prst="rect">
            <a:avLst/>
          </a:prstGeom>
          <a:noFill/>
        </p:spPr>
        <p:txBody>
          <a:bodyPr wrap="square" rtlCol="0">
            <a:spAutoFit/>
          </a:bodyPr>
          <a:lstStyle/>
          <a:p>
            <a:r>
              <a:rPr lang="en-US" sz="1200" b="1" dirty="0">
                <a:solidFill>
                  <a:srgbClr val="797272"/>
                </a:solidFill>
              </a:rPr>
              <a:t>Existing Data Center Refurbishment Projects</a:t>
            </a:r>
          </a:p>
        </p:txBody>
      </p:sp>
      <p:sp>
        <p:nvSpPr>
          <p:cNvPr id="8" name="TextBox 7">
            <a:extLst>
              <a:ext uri="{FF2B5EF4-FFF2-40B4-BE49-F238E27FC236}">
                <a16:creationId xmlns:a16="http://schemas.microsoft.com/office/drawing/2014/main" id="{1D541A42-07E7-7037-A862-280CF6453F6F}"/>
              </a:ext>
              <a:ext uri="{C183D7F6-B498-43B3-948B-1728B52AA6E4}">
                <adec:decorative xmlns:adec="http://schemas.microsoft.com/office/drawing/2017/decorative" val="1"/>
              </a:ext>
            </a:extLst>
          </p:cNvPr>
          <p:cNvSpPr txBox="1"/>
          <p:nvPr/>
        </p:nvSpPr>
        <p:spPr>
          <a:xfrm>
            <a:off x="3333438" y="2543971"/>
            <a:ext cx="3061012" cy="276999"/>
          </a:xfrm>
          <a:prstGeom prst="rect">
            <a:avLst/>
          </a:prstGeom>
          <a:noFill/>
        </p:spPr>
        <p:txBody>
          <a:bodyPr wrap="square" rtlCol="0">
            <a:spAutoFit/>
          </a:bodyPr>
          <a:lstStyle/>
          <a:p>
            <a:r>
              <a:rPr lang="en-US" sz="1200" b="1" dirty="0"/>
              <a:t>New Data Center Construction Projects</a:t>
            </a:r>
          </a:p>
        </p:txBody>
      </p:sp>
    </p:spTree>
    <p:extLst>
      <p:ext uri="{BB962C8B-B14F-4D97-AF65-F5344CB8AC3E}">
        <p14:creationId xmlns:p14="http://schemas.microsoft.com/office/powerpoint/2010/main" val="103830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051EA-ECF3-9ACA-19F3-2F23701170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5079340-A1EF-06A9-711B-8D6343924C0B}"/>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6</a:t>
            </a:fld>
            <a:endParaRPr lang="en-US" dirty="0"/>
          </a:p>
        </p:txBody>
      </p:sp>
      <p:sp>
        <p:nvSpPr>
          <p:cNvPr id="5" name="Rectangle 4">
            <a:extLst>
              <a:ext uri="{FF2B5EF4-FFF2-40B4-BE49-F238E27FC236}">
                <a16:creationId xmlns:a16="http://schemas.microsoft.com/office/drawing/2014/main" id="{70FDAC04-1138-D619-BB37-FC5B414AE88B}"/>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4AD59B6D-C07F-5ADA-A476-4E5DEA02F641}"/>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5C80E5B6-5058-76A9-F5DF-9713693C9FB3}"/>
              </a:ext>
            </a:extLst>
          </p:cNvPr>
          <p:cNvSpPr txBox="1">
            <a:spLocks noGrp="1"/>
          </p:cNvSpPr>
          <p:nvPr>
            <p:ph type="title" idx="4294967295"/>
          </p:nvPr>
        </p:nvSpPr>
        <p:spPr>
          <a:xfrm>
            <a:off x="1873406" y="423427"/>
            <a:ext cx="6699094"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mj-lt"/>
                <a:ea typeface="Microsoft YaHei UI" panose="020B0503020204020204" pitchFamily="34" charset="-122"/>
                <a:cs typeface="+mn-cs"/>
              </a:rPr>
              <a:t>Percent of Data Center Construction Attributed to the Exemption</a:t>
            </a:r>
          </a:p>
        </p:txBody>
      </p:sp>
      <p:pic>
        <p:nvPicPr>
          <p:cNvPr id="9" name="Picture 8" descr="In sales tax exemption analysis, the “but for percentage” refers to the estimated share of exempted activity that would not have occurred but for the existence of the tax exemption. Researchers estimated that in 2013, 51% of data center construction activity could be attributed to the exemption and that the remaining 49% would have occurred without it. By 2025, only 24% of this activity could be attributed to the exemption and the remaining 76% would have occurred without it. This change reflects the fact that incentives become less effective over time as surrounding states offer competing incentives. ">
            <a:extLst>
              <a:ext uri="{FF2B5EF4-FFF2-40B4-BE49-F238E27FC236}">
                <a16:creationId xmlns:a16="http://schemas.microsoft.com/office/drawing/2014/main" id="{D1A60F39-49E2-90F0-29AE-CC5C944D63A4}"/>
              </a:ext>
            </a:extLst>
          </p:cNvPr>
          <p:cNvPicPr>
            <a:picLocks noChangeAspect="1"/>
          </p:cNvPicPr>
          <p:nvPr/>
        </p:nvPicPr>
        <p:blipFill>
          <a:blip r:embed="rId2"/>
          <a:stretch>
            <a:fillRect/>
          </a:stretch>
        </p:blipFill>
        <p:spPr>
          <a:xfrm>
            <a:off x="1015186" y="1313530"/>
            <a:ext cx="7557314" cy="4449109"/>
          </a:xfrm>
          <a:prstGeom prst="rect">
            <a:avLst/>
          </a:prstGeom>
        </p:spPr>
      </p:pic>
    </p:spTree>
    <p:extLst>
      <p:ext uri="{BB962C8B-B14F-4D97-AF65-F5344CB8AC3E}">
        <p14:creationId xmlns:p14="http://schemas.microsoft.com/office/powerpoint/2010/main" val="16423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1104-8C49-498E-EBE2-92C1D036B8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A090D1-23FE-5B0A-F128-A75C59AC8F67}"/>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7</a:t>
            </a:fld>
            <a:endParaRPr lang="en-US" dirty="0"/>
          </a:p>
        </p:txBody>
      </p:sp>
      <p:sp>
        <p:nvSpPr>
          <p:cNvPr id="5" name="Rectangle 4">
            <a:extLst>
              <a:ext uri="{FF2B5EF4-FFF2-40B4-BE49-F238E27FC236}">
                <a16:creationId xmlns:a16="http://schemas.microsoft.com/office/drawing/2014/main" id="{DDDFCE0F-175B-A9DF-5E04-E0522EA8B884}"/>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454C17F7-D10C-8514-AC55-E47E782813EF}"/>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BC38C1DC-8063-AE5B-FC14-A95063A0A6E0}"/>
              </a:ext>
            </a:extLst>
          </p:cNvPr>
          <p:cNvSpPr txBox="1">
            <a:spLocks noGrp="1"/>
          </p:cNvSpPr>
          <p:nvPr>
            <p:ph type="title" idx="4294967295"/>
          </p:nvPr>
        </p:nvSpPr>
        <p:spPr>
          <a:xfrm>
            <a:off x="499018" y="575167"/>
            <a:ext cx="881152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Forgone Sales Tax Revenue from Data Center Construction and Operations</a:t>
            </a:r>
            <a:endParaRPr kumimoji="0" lang="en-US" sz="1800" b="0" i="0" u="none" strike="noStrike" kern="1200" cap="none" spc="0" normalizeH="0" baseline="0" noProof="0" dirty="0">
              <a:ln>
                <a:noFill/>
              </a:ln>
              <a:solidFill>
                <a:srgbClr val="C00000"/>
              </a:solidFill>
              <a:effectLst/>
              <a:uLnTx/>
              <a:uFillTx/>
              <a:latin typeface="+mn-lt"/>
              <a:ea typeface="+mn-ea"/>
              <a:cs typeface="+mn-cs"/>
            </a:endParaRPr>
          </a:p>
        </p:txBody>
      </p:sp>
      <p:pic>
        <p:nvPicPr>
          <p:cNvPr id="8" name="Picture 7" descr="Total forgone sales tax revenue rose rapidly after the passage of the exemption in 2011, going from $0 in 2011 and 2012 to nearly $115 million by 2015. Between 2015 and 2024, total forgone sales tax revenue fluctuated in a range between $115 million and $97 million. Net forgone revenue averaged about $34 million less annually due to the offsetting effects of additional tax attributed to the additional economic activity spurred by the exemption. Forgone sales tax associated with the electricity component of the exemption rose steadily from $0 in 2011 and 2012 to approximately $28 million in 2024. ">
            <a:extLst>
              <a:ext uri="{FF2B5EF4-FFF2-40B4-BE49-F238E27FC236}">
                <a16:creationId xmlns:a16="http://schemas.microsoft.com/office/drawing/2014/main" id="{F3415DAA-174B-E1D8-0641-4C98EBE063D4}"/>
              </a:ext>
            </a:extLst>
          </p:cNvPr>
          <p:cNvPicPr>
            <a:picLocks noChangeAspect="1"/>
          </p:cNvPicPr>
          <p:nvPr/>
        </p:nvPicPr>
        <p:blipFill>
          <a:blip r:embed="rId2"/>
          <a:stretch>
            <a:fillRect/>
          </a:stretch>
        </p:blipFill>
        <p:spPr>
          <a:xfrm>
            <a:off x="585439" y="1068984"/>
            <a:ext cx="8173844" cy="4720031"/>
          </a:xfrm>
          <a:prstGeom prst="rect">
            <a:avLst/>
          </a:prstGeom>
        </p:spPr>
      </p:pic>
    </p:spTree>
    <p:extLst>
      <p:ext uri="{BB962C8B-B14F-4D97-AF65-F5344CB8AC3E}">
        <p14:creationId xmlns:p14="http://schemas.microsoft.com/office/powerpoint/2010/main" val="42494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31871-F2BB-8D00-3D87-E32F5C3CE5D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EEDC7-660C-D88D-EF1E-B6D7BCBFEEB3}"/>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8</a:t>
            </a:fld>
            <a:endParaRPr lang="en-US" dirty="0"/>
          </a:p>
        </p:txBody>
      </p:sp>
      <p:sp>
        <p:nvSpPr>
          <p:cNvPr id="5" name="Rectangle 4">
            <a:extLst>
              <a:ext uri="{FF2B5EF4-FFF2-40B4-BE49-F238E27FC236}">
                <a16:creationId xmlns:a16="http://schemas.microsoft.com/office/drawing/2014/main" id="{A58B1C8B-2147-AC15-32A9-2C3DE26AC90B}"/>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3288DB5F-1650-07EE-75C8-BF29D28D7517}"/>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D3A5DFC1-48CD-9BBF-D690-C9662A16A41F}"/>
              </a:ext>
            </a:extLst>
          </p:cNvPr>
          <p:cNvSpPr txBox="1">
            <a:spLocks noGrp="1"/>
          </p:cNvSpPr>
          <p:nvPr>
            <p:ph type="title" idx="4294967295"/>
          </p:nvPr>
        </p:nvSpPr>
        <p:spPr>
          <a:xfrm>
            <a:off x="499018" y="575167"/>
            <a:ext cx="8811523"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Net Forgone Tax Revenue from Data Center Construction and Operations</a:t>
            </a:r>
            <a:endParaRPr kumimoji="0" lang="en-US" sz="1800" b="0" i="0" u="none" strike="noStrike" kern="1200" cap="none" spc="0" normalizeH="0" baseline="0" noProof="0" dirty="0">
              <a:ln>
                <a:noFill/>
              </a:ln>
              <a:solidFill>
                <a:srgbClr val="C00000"/>
              </a:solidFill>
              <a:effectLst/>
              <a:uLnTx/>
              <a:uFillTx/>
              <a:latin typeface="+mn-lt"/>
              <a:ea typeface="+mn-ea"/>
              <a:cs typeface="+mn-cs"/>
            </a:endParaRPr>
          </a:p>
        </p:txBody>
      </p:sp>
      <p:pic>
        <p:nvPicPr>
          <p:cNvPr id="8" name="Picture 7" descr="Total forgone sales tax revenue rose rapidly after the passage of the exemption in 2011, going from $0 in 2011 and 2012 to nearly $115 million by 2015. Between 2015 and 2024, total forgone sales tax revenue fluctuated in a range between $115 million and $97 million. Net forgone revenue averaged about $34 million less annually due to the offsetting effects of additional tax attributed to the additional economic activity spurred by the exemption. ">
            <a:extLst>
              <a:ext uri="{FF2B5EF4-FFF2-40B4-BE49-F238E27FC236}">
                <a16:creationId xmlns:a16="http://schemas.microsoft.com/office/drawing/2014/main" id="{777C24E4-23C7-2428-36BB-949F0B5106BA}"/>
              </a:ext>
            </a:extLst>
          </p:cNvPr>
          <p:cNvPicPr>
            <a:picLocks noChangeAspect="1"/>
          </p:cNvPicPr>
          <p:nvPr/>
        </p:nvPicPr>
        <p:blipFill>
          <a:blip r:embed="rId2"/>
          <a:stretch>
            <a:fillRect/>
          </a:stretch>
        </p:blipFill>
        <p:spPr>
          <a:xfrm>
            <a:off x="580434" y="1061560"/>
            <a:ext cx="7945058" cy="4553079"/>
          </a:xfrm>
          <a:prstGeom prst="rect">
            <a:avLst/>
          </a:prstGeom>
        </p:spPr>
      </p:pic>
    </p:spTree>
    <p:extLst>
      <p:ext uri="{BB962C8B-B14F-4D97-AF65-F5344CB8AC3E}">
        <p14:creationId xmlns:p14="http://schemas.microsoft.com/office/powerpoint/2010/main" val="42289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6025E-7FDA-C18B-FA6E-4744381E674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C29CDE-59FA-51F5-EBE5-20927C29F86B}"/>
              </a:ext>
              <a:ext uri="{C183D7F6-B498-43B3-948B-1728B52AA6E4}">
                <adec:decorative xmlns:adec="http://schemas.microsoft.com/office/drawing/2017/decorative" val="1"/>
              </a:ext>
            </a:extLst>
          </p:cNvPr>
          <p:cNvSpPr>
            <a:spLocks noGrp="1"/>
          </p:cNvSpPr>
          <p:nvPr>
            <p:ph type="sldNum" sz="quarter" idx="12"/>
          </p:nvPr>
        </p:nvSpPr>
        <p:spPr/>
        <p:txBody>
          <a:bodyPr/>
          <a:lstStyle/>
          <a:p>
            <a:pPr defTabSz="685800"/>
            <a:fld id="{7EE59453-668E-4F9D-ACF2-73DE1B23C65E}" type="slidenum">
              <a:rPr lang="en-US" smtClean="0"/>
              <a:pPr defTabSz="685800"/>
              <a:t>9</a:t>
            </a:fld>
            <a:endParaRPr lang="en-US" dirty="0"/>
          </a:p>
        </p:txBody>
      </p:sp>
      <p:sp>
        <p:nvSpPr>
          <p:cNvPr id="5" name="Rectangle 4">
            <a:extLst>
              <a:ext uri="{FF2B5EF4-FFF2-40B4-BE49-F238E27FC236}">
                <a16:creationId xmlns:a16="http://schemas.microsoft.com/office/drawing/2014/main" id="{8DFA66F0-6338-1C0E-209A-88B0FA4739F8}"/>
              </a:ext>
              <a:ext uri="{C183D7F6-B498-43B3-948B-1728B52AA6E4}">
                <adec:decorative xmlns:adec="http://schemas.microsoft.com/office/drawing/2017/decorative" val="1"/>
              </a:ext>
            </a:extLst>
          </p:cNvPr>
          <p:cNvSpPr/>
          <p:nvPr/>
        </p:nvSpPr>
        <p:spPr>
          <a:xfrm>
            <a:off x="166238" y="154354"/>
            <a:ext cx="8811523" cy="6549292"/>
          </a:xfrm>
          <a:prstGeom prst="rect">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478B6B7A-E440-BE48-448A-4C783EAE0C99}"/>
              </a:ext>
              <a:ext uri="{C183D7F6-B498-43B3-948B-1728B52AA6E4}">
                <adec:decorative xmlns:adec="http://schemas.microsoft.com/office/drawing/2017/decorative" val="1"/>
              </a:ext>
            </a:extLst>
          </p:cNvPr>
          <p:cNvSpPr txBox="1">
            <a:spLocks/>
          </p:cNvSpPr>
          <p:nvPr/>
        </p:nvSpPr>
        <p:spPr>
          <a:xfrm>
            <a:off x="685800" y="154354"/>
            <a:ext cx="8176631" cy="530683"/>
          </a:xfrm>
          <a:prstGeom prst="rect">
            <a:avLst/>
          </a:prstGeom>
        </p:spPr>
        <p:txBody>
          <a:bodyPr vert="horz" lIns="91440" tIns="45720" rIns="91440" bIns="45720" rtlCol="0" anchor="b" anchorCtr="0">
            <a:noAutofit/>
          </a:bodyPr>
          <a:lstStyle>
            <a:lvl1pPr algn="l" defTabSz="685800" rtl="0" eaLnBrk="1" latinLnBrk="0" hangingPunct="1">
              <a:lnSpc>
                <a:spcPct val="90000"/>
              </a:lnSpc>
              <a:spcBef>
                <a:spcPct val="0"/>
              </a:spcBef>
              <a:buNone/>
              <a:defRPr sz="3200" b="1" kern="1200">
                <a:solidFill>
                  <a:schemeClr val="tx1"/>
                </a:solidFill>
                <a:latin typeface="+mj-lt"/>
                <a:ea typeface="+mj-ea"/>
                <a:cs typeface="+mj-cs"/>
              </a:defRPr>
            </a:lvl1pPr>
          </a:lstStyle>
          <a:p>
            <a:endParaRPr lang="en-US" sz="2400" dirty="0"/>
          </a:p>
        </p:txBody>
      </p:sp>
      <p:sp>
        <p:nvSpPr>
          <p:cNvPr id="7" name="Title 6">
            <a:extLst>
              <a:ext uri="{FF2B5EF4-FFF2-40B4-BE49-F238E27FC236}">
                <a16:creationId xmlns:a16="http://schemas.microsoft.com/office/drawing/2014/main" id="{6FB505BE-B8D6-5DCB-9611-909CA8E0ADD4}"/>
              </a:ext>
            </a:extLst>
          </p:cNvPr>
          <p:cNvSpPr txBox="1">
            <a:spLocks noGrp="1"/>
          </p:cNvSpPr>
          <p:nvPr>
            <p:ph type="title" idx="4294967295"/>
          </p:nvPr>
        </p:nvSpPr>
        <p:spPr>
          <a:xfrm>
            <a:off x="1209650" y="500371"/>
            <a:ext cx="694442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mn-lt"/>
                <a:ea typeface="+mn-ea"/>
                <a:cs typeface="+mn-cs"/>
              </a:rPr>
              <a:t>New Construction Jobs and Permanent Data Center Jobs</a:t>
            </a:r>
            <a:endParaRPr kumimoji="0" lang="en-US" sz="1800" b="0" i="0" u="none" strike="noStrike" kern="1200" cap="none" spc="0" normalizeH="0" baseline="0" noProof="0" dirty="0">
              <a:ln>
                <a:noFill/>
              </a:ln>
              <a:solidFill>
                <a:srgbClr val="C00000"/>
              </a:solidFill>
              <a:effectLst/>
              <a:uLnTx/>
              <a:uFillTx/>
              <a:latin typeface="+mn-lt"/>
              <a:ea typeface="+mn-ea"/>
              <a:cs typeface="+mn-cs"/>
            </a:endParaRPr>
          </a:p>
        </p:txBody>
      </p:sp>
      <p:pic>
        <p:nvPicPr>
          <p:cNvPr id="8" name="Picture 7" descr="Construction jobs associated with data centers rose rapidly between 2011 and 2012 as data centers took advantage of the new tax exemption, reaching a high of nearly 2,300 jobs in 2012. Data center construction jobs steadily declined from their 2012 high to nearly zero by 2022 as the construction of approved projects slowed. Permanent data center jobs associated with approved projects rose from zero in 2011 and 2012 to nearly 700 in 2024 as new and refurbished data centers became operational. ">
            <a:extLst>
              <a:ext uri="{FF2B5EF4-FFF2-40B4-BE49-F238E27FC236}">
                <a16:creationId xmlns:a16="http://schemas.microsoft.com/office/drawing/2014/main" id="{2BBA6DD3-9FA3-1344-713D-E0A482A61877}"/>
              </a:ext>
            </a:extLst>
          </p:cNvPr>
          <p:cNvPicPr>
            <a:picLocks noChangeAspect="1"/>
          </p:cNvPicPr>
          <p:nvPr/>
        </p:nvPicPr>
        <p:blipFill>
          <a:blip r:embed="rId2"/>
          <a:stretch>
            <a:fillRect/>
          </a:stretch>
        </p:blipFill>
        <p:spPr>
          <a:xfrm>
            <a:off x="651390" y="869703"/>
            <a:ext cx="8245449" cy="4942760"/>
          </a:xfrm>
          <a:prstGeom prst="rect">
            <a:avLst/>
          </a:prstGeom>
        </p:spPr>
      </p:pic>
    </p:spTree>
    <p:extLst>
      <p:ext uri="{BB962C8B-B14F-4D97-AF65-F5344CB8AC3E}">
        <p14:creationId xmlns:p14="http://schemas.microsoft.com/office/powerpoint/2010/main" val="1970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CVIOG COLOR PALETTE FY24">
      <a:dk1>
        <a:sysClr val="windowText" lastClr="000000"/>
      </a:dk1>
      <a:lt1>
        <a:sysClr val="window" lastClr="FFFFFF"/>
      </a:lt1>
      <a:dk2>
        <a:srgbClr val="00333F"/>
      </a:dk2>
      <a:lt2>
        <a:srgbClr val="E7E6E6"/>
      </a:lt2>
      <a:accent1>
        <a:srgbClr val="BA0C2F"/>
      </a:accent1>
      <a:accent2>
        <a:srgbClr val="00677F"/>
      </a:accent2>
      <a:accent3>
        <a:srgbClr val="BA0C2F"/>
      </a:accent3>
      <a:accent4>
        <a:srgbClr val="7F7F7F"/>
      </a:accent4>
      <a:accent5>
        <a:srgbClr val="00A3AD"/>
      </a:accent5>
      <a:accent6>
        <a:srgbClr val="C8D8EB"/>
      </a:accent6>
      <a:hlink>
        <a:srgbClr val="BA0C2F"/>
      </a:hlink>
      <a:folHlink>
        <a:srgbClr val="E400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_RED_FY24" id="{D84273F9-2334-4418-A681-D56D1FA95B16}" vid="{89103663-8758-43E3-B22E-3DF94379E6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733FB95D15964DB83E55E37B61FF1E" ma:contentTypeVersion="18" ma:contentTypeDescription="Create a new document." ma:contentTypeScope="" ma:versionID="fbaefb2431514389b9a9c2a7f306f0e0">
  <xsd:schema xmlns:xsd="http://www.w3.org/2001/XMLSchema" xmlns:xs="http://www.w3.org/2001/XMLSchema" xmlns:p="http://schemas.microsoft.com/office/2006/metadata/properties" xmlns:ns1="http://schemas.microsoft.com/sharepoint/v3" xmlns:ns2="f33bed8c-bcfe-43e8-8530-f1776a7547dc" xmlns:ns3="55465f4b-a33b-470e-8ce0-48864433ba93" targetNamespace="http://schemas.microsoft.com/office/2006/metadata/properties" ma:root="true" ma:fieldsID="ca8680b2dc48ec5fb3350874864c16d8" ns1:_="" ns2:_="" ns3:_="">
    <xsd:import namespace="http://schemas.microsoft.com/sharepoint/v3"/>
    <xsd:import namespace="f33bed8c-bcfe-43e8-8530-f1776a7547dc"/>
    <xsd:import namespace="55465f4b-a33b-470e-8ce0-48864433ba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3bed8c-bcfe-43e8-8530-f1776a754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1f6559-3fdf-4072-99e8-1c8ffe40d4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465f4b-a33b-470e-8ce0-48864433ba9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ca9085e-1553-46d6-b573-79d92d7e6db1}" ma:internalName="TaxCatchAll" ma:showField="CatchAllData" ma:web="55465f4b-a33b-470e-8ce0-48864433ba9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5465f4b-a33b-470e-8ce0-48864433ba93" xsi:nil="true"/>
    <lcf76f155ced4ddcb4097134ff3c332f xmlns="f33bed8c-bcfe-43e8-8530-f1776a7547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A5A08B-FE55-496C-B6B3-8F7D9E5B3230}">
  <ds:schemaRefs>
    <ds:schemaRef ds:uri="http://schemas.microsoft.com/sharepoint/v3/contenttype/forms"/>
  </ds:schemaRefs>
</ds:datastoreItem>
</file>

<file path=customXml/itemProps2.xml><?xml version="1.0" encoding="utf-8"?>
<ds:datastoreItem xmlns:ds="http://schemas.openxmlformats.org/officeDocument/2006/customXml" ds:itemID="{4D133E0A-1C34-483C-9DC7-FC89A1D0A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33bed8c-bcfe-43e8-8530-f1776a7547dc"/>
    <ds:schemaRef ds:uri="55465f4b-a33b-470e-8ce0-48864433b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184A20-F3AB-4808-9EDC-633DAF4202FB}">
  <ds:schemaRefs>
    <ds:schemaRef ds:uri="http://purl.org/dc/terms/"/>
    <ds:schemaRef ds:uri="f33bed8c-bcfe-43e8-8530-f1776a7547dc"/>
    <ds:schemaRef ds:uri="http://purl.org/dc/dcmitype/"/>
    <ds:schemaRef ds:uri="http://www.w3.org/XML/1998/namespace"/>
    <ds:schemaRef ds:uri="http://schemas.microsoft.com/office/infopath/2007/PartnerControls"/>
    <ds:schemaRef ds:uri="http://schemas.microsoft.com/sharepoint/v3"/>
    <ds:schemaRef ds:uri="55465f4b-a33b-470e-8ce0-48864433ba93"/>
    <ds:schemaRef ds:uri="http://schemas.openxmlformats.org/package/2006/metadata/core-properties"/>
    <ds:schemaRef ds:uri="http://schemas.microsoft.com/office/2006/documentManagement/type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powerpoint-red-standard</Template>
  <TotalTime>1718</TotalTime>
  <Words>2818</Words>
  <Application>Microsoft Office PowerPoint</Application>
  <PresentationFormat>On-screen Show (4:3)</PresentationFormat>
  <Paragraphs>1251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Oswald</vt:lpstr>
      <vt:lpstr>Wingdings</vt:lpstr>
      <vt:lpstr>Calibri</vt:lpstr>
      <vt:lpstr>Arial</vt:lpstr>
      <vt:lpstr>1_Office Theme</vt:lpstr>
      <vt:lpstr>Cover Page</vt:lpstr>
      <vt:lpstr>Tax Expenditure Evaluation </vt:lpstr>
      <vt:lpstr>Minnesota Data Center Sales Tax Exemption </vt:lpstr>
      <vt:lpstr>Data For the Study Was Derived From </vt:lpstr>
      <vt:lpstr>Qualifying New and Refurbished Data Center Projects Between 2011 and 2025</vt:lpstr>
      <vt:lpstr>Percent of Data Center Construction Attributed to the Exemption</vt:lpstr>
      <vt:lpstr>Forgone Sales Tax Revenue from Data Center Construction and Operations</vt:lpstr>
      <vt:lpstr>Net Forgone Tax Revenue from Data Center Construction and Operations</vt:lpstr>
      <vt:lpstr>New Construction Jobs and Permanent Data Center Jobs</vt:lpstr>
      <vt:lpstr>Total Jobs (Construction Jobs Plus Permanent Data Center Jobs)</vt:lpstr>
      <vt:lpstr>Forgone Tax Revenue v. Economic Impact</vt:lpstr>
      <vt:lpstr>Annual Forgone Tax Revenue v. Economic Impact</vt:lpstr>
      <vt:lpstr>Return on Investment </vt:lpstr>
      <vt:lpstr>Alternate Use ROI = 18.64%</vt:lpstr>
      <vt:lpstr>Revenue neutrality, Tax Incidence, and comparative efficiency</vt:lpstr>
      <vt:lpstr>Direct Expenditure Analysis</vt:lpstr>
      <vt:lpstr>Cumulative Data center jobs drive annual impacts</vt:lpstr>
      <vt:lpstr>Permanent data center jobs are cumulative</vt:lpstr>
      <vt:lpstr>CVIOG Mission Statement</vt:lpstr>
      <vt:lpstr>Connect With Us!</vt:lpstr>
      <vt:lpstr>Table a.</vt:lpstr>
      <vt:lpstr>Table a. Continued</vt:lpstr>
      <vt:lpstr>Table b.</vt:lpstr>
      <vt:lpstr>Table 3.</vt:lpstr>
      <vt:lpstr>Table 5.</vt:lpstr>
      <vt:lpstr>Table 6.</vt:lpstr>
      <vt:lpstr>Table 7.</vt:lpstr>
      <vt:lpstr>Table 8.</vt:lpstr>
      <vt:lpstr>Table 9.</vt:lpstr>
      <vt:lpstr>Table 10.</vt:lpstr>
      <vt:lpstr>Table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Tommie Shepherd</dc:creator>
  <cp:lastModifiedBy>Annie Lemieux</cp:lastModifiedBy>
  <cp:revision>47</cp:revision>
  <cp:lastPrinted>2026-01-08T22:38:04Z</cp:lastPrinted>
  <dcterms:created xsi:type="dcterms:W3CDTF">2025-09-25T17:16:36Z</dcterms:created>
  <dcterms:modified xsi:type="dcterms:W3CDTF">2026-01-09T22:13:56Z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0x0101009D733FB95D15964DB83E55E37B61FF1E</vt:lpwstr>
  </property>
  <property fmtid="{D5CDD505-2E9C-101B-9397-08002B2CF9AE}" pid="3" name="MediaServiceImageTags">
    <vt:lpwstr/>
  </property>
</Properties>
</file>